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theme/theme10.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6" r:id="rId6"/>
    <p:sldMasterId id="2147483678" r:id="rId7"/>
    <p:sldMasterId id="2147483680" r:id="rId8"/>
    <p:sldMasterId id="2147483682" r:id="rId9"/>
    <p:sldMasterId id="2147483684" r:id="rId10"/>
    <p:sldMasterId id="2147483686" r:id="rId11"/>
    <p:sldMasterId id="2147483688" r:id="rId12"/>
    <p:sldMasterId id="2147483690" r:id="rId13"/>
    <p:sldMasterId id="2147483733" r:id="rId14"/>
    <p:sldMasterId id="2147483739" r:id="rId15"/>
  </p:sldMasterIdLst>
  <p:notesMasterIdLst>
    <p:notesMasterId r:id="rId33"/>
  </p:notesMasterIdLst>
  <p:handoutMasterIdLst>
    <p:handoutMasterId r:id="rId34"/>
  </p:handoutMasterIdLst>
  <p:sldIdLst>
    <p:sldId id="306" r:id="rId16"/>
    <p:sldId id="291" r:id="rId17"/>
    <p:sldId id="294" r:id="rId18"/>
    <p:sldId id="300" r:id="rId19"/>
    <p:sldId id="297" r:id="rId20"/>
    <p:sldId id="302" r:id="rId21"/>
    <p:sldId id="351" r:id="rId22"/>
    <p:sldId id="303" r:id="rId23"/>
    <p:sldId id="359" r:id="rId24"/>
    <p:sldId id="346" r:id="rId25"/>
    <p:sldId id="337" r:id="rId26"/>
    <p:sldId id="272" r:id="rId27"/>
    <p:sldId id="277" r:id="rId28"/>
    <p:sldId id="335" r:id="rId29"/>
    <p:sldId id="352" r:id="rId30"/>
    <p:sldId id="364" r:id="rId31"/>
    <p:sldId id="270" r:id="rId32"/>
  </p:sldIdLst>
  <p:sldSz cx="9144000" cy="6858000" type="screen4x3"/>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8">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FF99CC"/>
    <a:srgbClr val="66003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75734" autoAdjust="0"/>
  </p:normalViewPr>
  <p:slideViewPr>
    <p:cSldViewPr>
      <p:cViewPr varScale="1">
        <p:scale>
          <a:sx n="55" d="100"/>
          <a:sy n="55" d="100"/>
        </p:scale>
        <p:origin x="1550"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3426" y="-102"/>
      </p:cViewPr>
      <p:guideLst>
        <p:guide orient="horz" pos="3148"/>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26F7B-2108-4425-83BA-38FED4A8F325}" type="doc">
      <dgm:prSet loTypeId="urn:microsoft.com/office/officeart/2005/8/layout/hProcess9" loCatId="process" qsTypeId="urn:microsoft.com/office/officeart/2005/8/quickstyle/simple1" qsCatId="simple" csTypeId="urn:microsoft.com/office/officeart/2005/8/colors/accent1_2" csCatId="accent1" phldr="1"/>
      <dgm:spPr/>
    </dgm:pt>
    <dgm:pt modelId="{E244EFC5-FF03-4AAB-8148-9FF70A5BD6B5}">
      <dgm:prSet phldrT="[Text]"/>
      <dgm:spPr>
        <a:solidFill>
          <a:schemeClr val="accent1">
            <a:alpha val="10000"/>
          </a:schemeClr>
        </a:solidFill>
      </dgm:spPr>
      <dgm:t>
        <a:bodyPr/>
        <a:lstStyle/>
        <a:p>
          <a:endParaRPr lang="en-GB" dirty="0"/>
        </a:p>
      </dgm:t>
    </dgm:pt>
    <dgm:pt modelId="{A83BEF78-F8B4-444B-B789-2E7F7BE3738D}" type="parTrans" cxnId="{0FD8FF79-536A-41CD-9655-44843B5921C5}">
      <dgm:prSet/>
      <dgm:spPr/>
      <dgm:t>
        <a:bodyPr/>
        <a:lstStyle/>
        <a:p>
          <a:endParaRPr lang="en-GB"/>
        </a:p>
      </dgm:t>
    </dgm:pt>
    <dgm:pt modelId="{F219A9BB-5A48-4F23-A2E0-FAC52B7BFA3D}" type="sibTrans" cxnId="{0FD8FF79-536A-41CD-9655-44843B5921C5}">
      <dgm:prSet/>
      <dgm:spPr/>
      <dgm:t>
        <a:bodyPr/>
        <a:lstStyle/>
        <a:p>
          <a:endParaRPr lang="en-GB"/>
        </a:p>
      </dgm:t>
    </dgm:pt>
    <dgm:pt modelId="{81D138F1-7E44-4586-AD36-E579F97E2341}">
      <dgm:prSet phldrT="[Text]"/>
      <dgm:spPr>
        <a:solidFill>
          <a:schemeClr val="accent1">
            <a:alpha val="10000"/>
          </a:schemeClr>
        </a:solidFill>
      </dgm:spPr>
      <dgm:t>
        <a:bodyPr/>
        <a:lstStyle/>
        <a:p>
          <a:endParaRPr lang="en-GB" dirty="0"/>
        </a:p>
      </dgm:t>
    </dgm:pt>
    <dgm:pt modelId="{3D35E8BB-F03C-44D7-BD1D-8F124D3C190D}" type="parTrans" cxnId="{775BB647-50EA-42C5-9574-A8ED59187787}">
      <dgm:prSet/>
      <dgm:spPr/>
      <dgm:t>
        <a:bodyPr/>
        <a:lstStyle/>
        <a:p>
          <a:endParaRPr lang="en-GB"/>
        </a:p>
      </dgm:t>
    </dgm:pt>
    <dgm:pt modelId="{C060B481-A917-458D-9DF3-74EF5ADB7680}" type="sibTrans" cxnId="{775BB647-50EA-42C5-9574-A8ED59187787}">
      <dgm:prSet/>
      <dgm:spPr/>
      <dgm:t>
        <a:bodyPr/>
        <a:lstStyle/>
        <a:p>
          <a:endParaRPr lang="en-GB"/>
        </a:p>
      </dgm:t>
    </dgm:pt>
    <dgm:pt modelId="{3D89D64A-B3AF-4B1B-B468-64281CDC2D03}" type="pres">
      <dgm:prSet presAssocID="{CC526F7B-2108-4425-83BA-38FED4A8F325}" presName="CompostProcess" presStyleCnt="0">
        <dgm:presLayoutVars>
          <dgm:dir/>
          <dgm:resizeHandles val="exact"/>
        </dgm:presLayoutVars>
      </dgm:prSet>
      <dgm:spPr/>
    </dgm:pt>
    <dgm:pt modelId="{1A2AE465-FD11-4C84-8E8F-B92BA54D6D76}" type="pres">
      <dgm:prSet presAssocID="{CC526F7B-2108-4425-83BA-38FED4A8F325}" presName="arrow" presStyleLbl="bgShp" presStyleIdx="0" presStyleCnt="1"/>
      <dgm:spPr>
        <a:solidFill>
          <a:schemeClr val="accent1">
            <a:alpha val="10000"/>
          </a:schemeClr>
        </a:solidFill>
      </dgm:spPr>
    </dgm:pt>
    <dgm:pt modelId="{8FC5AE8B-A4AF-4029-95F9-AD9035261579}" type="pres">
      <dgm:prSet presAssocID="{CC526F7B-2108-4425-83BA-38FED4A8F325}" presName="linearProcess" presStyleCnt="0"/>
      <dgm:spPr/>
    </dgm:pt>
    <dgm:pt modelId="{6B62BA4B-EB2E-4CAF-8B3A-7DE6032C5B0F}" type="pres">
      <dgm:prSet presAssocID="{E244EFC5-FF03-4AAB-8148-9FF70A5BD6B5}" presName="textNode" presStyleLbl="node1" presStyleIdx="0" presStyleCnt="2">
        <dgm:presLayoutVars>
          <dgm:bulletEnabled val="1"/>
        </dgm:presLayoutVars>
      </dgm:prSet>
      <dgm:spPr/>
    </dgm:pt>
    <dgm:pt modelId="{42A8425B-6C3B-40F1-9AFF-4D2A60614127}" type="pres">
      <dgm:prSet presAssocID="{F219A9BB-5A48-4F23-A2E0-FAC52B7BFA3D}" presName="sibTrans" presStyleCnt="0"/>
      <dgm:spPr/>
    </dgm:pt>
    <dgm:pt modelId="{034A50A6-2FB4-4E9A-949A-A7675506CC3F}" type="pres">
      <dgm:prSet presAssocID="{81D138F1-7E44-4586-AD36-E579F97E2341}" presName="textNode" presStyleLbl="node1" presStyleIdx="1" presStyleCnt="2">
        <dgm:presLayoutVars>
          <dgm:bulletEnabled val="1"/>
        </dgm:presLayoutVars>
      </dgm:prSet>
      <dgm:spPr/>
    </dgm:pt>
  </dgm:ptLst>
  <dgm:cxnLst>
    <dgm:cxn modelId="{775BB647-50EA-42C5-9574-A8ED59187787}" srcId="{CC526F7B-2108-4425-83BA-38FED4A8F325}" destId="{81D138F1-7E44-4586-AD36-E579F97E2341}" srcOrd="1" destOrd="0" parTransId="{3D35E8BB-F03C-44D7-BD1D-8F124D3C190D}" sibTransId="{C060B481-A917-458D-9DF3-74EF5ADB7680}"/>
    <dgm:cxn modelId="{1DD3544C-E31F-461F-8D22-C303895625A5}" type="presOf" srcId="{CC526F7B-2108-4425-83BA-38FED4A8F325}" destId="{3D89D64A-B3AF-4B1B-B468-64281CDC2D03}" srcOrd="0" destOrd="0" presId="urn:microsoft.com/office/officeart/2005/8/layout/hProcess9"/>
    <dgm:cxn modelId="{D2903559-2519-4A80-BE18-CA838B0C256A}" type="presOf" srcId="{E244EFC5-FF03-4AAB-8148-9FF70A5BD6B5}" destId="{6B62BA4B-EB2E-4CAF-8B3A-7DE6032C5B0F}" srcOrd="0" destOrd="0" presId="urn:microsoft.com/office/officeart/2005/8/layout/hProcess9"/>
    <dgm:cxn modelId="{0FD8FF79-536A-41CD-9655-44843B5921C5}" srcId="{CC526F7B-2108-4425-83BA-38FED4A8F325}" destId="{E244EFC5-FF03-4AAB-8148-9FF70A5BD6B5}" srcOrd="0" destOrd="0" parTransId="{A83BEF78-F8B4-444B-B789-2E7F7BE3738D}" sibTransId="{F219A9BB-5A48-4F23-A2E0-FAC52B7BFA3D}"/>
    <dgm:cxn modelId="{263880D9-E572-4DBC-8F0B-BA930ED75FA9}" type="presOf" srcId="{81D138F1-7E44-4586-AD36-E579F97E2341}" destId="{034A50A6-2FB4-4E9A-949A-A7675506CC3F}" srcOrd="0" destOrd="0" presId="urn:microsoft.com/office/officeart/2005/8/layout/hProcess9"/>
    <dgm:cxn modelId="{41D7BBDE-16F9-4B1E-9A05-6CC24DC57972}" type="presParOf" srcId="{3D89D64A-B3AF-4B1B-B468-64281CDC2D03}" destId="{1A2AE465-FD11-4C84-8E8F-B92BA54D6D76}" srcOrd="0" destOrd="0" presId="urn:microsoft.com/office/officeart/2005/8/layout/hProcess9"/>
    <dgm:cxn modelId="{3D696FA7-4107-4798-8051-BC5F194A0EBA}" type="presParOf" srcId="{3D89D64A-B3AF-4B1B-B468-64281CDC2D03}" destId="{8FC5AE8B-A4AF-4029-95F9-AD9035261579}" srcOrd="1" destOrd="0" presId="urn:microsoft.com/office/officeart/2005/8/layout/hProcess9"/>
    <dgm:cxn modelId="{BE2D9CD9-557D-4EB7-AE94-EBD7D8E108D5}" type="presParOf" srcId="{8FC5AE8B-A4AF-4029-95F9-AD9035261579}" destId="{6B62BA4B-EB2E-4CAF-8B3A-7DE6032C5B0F}" srcOrd="0" destOrd="0" presId="urn:microsoft.com/office/officeart/2005/8/layout/hProcess9"/>
    <dgm:cxn modelId="{B60E4C20-3833-4A7F-8744-2C58D44F0FD1}" type="presParOf" srcId="{8FC5AE8B-A4AF-4029-95F9-AD9035261579}" destId="{42A8425B-6C3B-40F1-9AFF-4D2A60614127}" srcOrd="1" destOrd="0" presId="urn:microsoft.com/office/officeart/2005/8/layout/hProcess9"/>
    <dgm:cxn modelId="{0EBBC223-087E-445F-9AC5-F0D68CA9DB21}" type="presParOf" srcId="{8FC5AE8B-A4AF-4029-95F9-AD9035261579}" destId="{034A50A6-2FB4-4E9A-949A-A7675506CC3F}"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AE465-FD11-4C84-8E8F-B92BA54D6D76}">
      <dsp:nvSpPr>
        <dsp:cNvPr id="0" name=""/>
        <dsp:cNvSpPr/>
      </dsp:nvSpPr>
      <dsp:spPr>
        <a:xfrm>
          <a:off x="637270" y="0"/>
          <a:ext cx="7222402" cy="5397632"/>
        </a:xfrm>
        <a:prstGeom prst="rightArrow">
          <a:avLst/>
        </a:prstGeom>
        <a:solidFill>
          <a:schemeClr val="accent1">
            <a:alpha val="10000"/>
          </a:schemeClr>
        </a:solidFill>
        <a:ln>
          <a:noFill/>
        </a:ln>
        <a:effectLst/>
      </dsp:spPr>
      <dsp:style>
        <a:lnRef idx="0">
          <a:scrgbClr r="0" g="0" b="0"/>
        </a:lnRef>
        <a:fillRef idx="1">
          <a:scrgbClr r="0" g="0" b="0"/>
        </a:fillRef>
        <a:effectRef idx="0">
          <a:scrgbClr r="0" g="0" b="0"/>
        </a:effectRef>
        <a:fontRef idx="minor"/>
      </dsp:style>
    </dsp:sp>
    <dsp:sp modelId="{6B62BA4B-EB2E-4CAF-8B3A-7DE6032C5B0F}">
      <dsp:nvSpPr>
        <dsp:cNvPr id="0" name=""/>
        <dsp:cNvSpPr/>
      </dsp:nvSpPr>
      <dsp:spPr>
        <a:xfrm>
          <a:off x="1486965" y="1619289"/>
          <a:ext cx="2549083" cy="2159052"/>
        </a:xfrm>
        <a:prstGeom prst="roundRect">
          <a:avLst/>
        </a:prstGeom>
        <a:solidFill>
          <a:schemeClr val="accent1">
            <a:alpha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1592361" y="1724685"/>
        <a:ext cx="2338291" cy="1948260"/>
      </dsp:txXfrm>
    </dsp:sp>
    <dsp:sp modelId="{034A50A6-2FB4-4E9A-949A-A7675506CC3F}">
      <dsp:nvSpPr>
        <dsp:cNvPr id="0" name=""/>
        <dsp:cNvSpPr/>
      </dsp:nvSpPr>
      <dsp:spPr>
        <a:xfrm>
          <a:off x="4460895" y="1619289"/>
          <a:ext cx="2549083" cy="2159052"/>
        </a:xfrm>
        <a:prstGeom prst="roundRect">
          <a:avLst/>
        </a:prstGeom>
        <a:solidFill>
          <a:schemeClr val="accent1">
            <a:alpha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4566291" y="1724685"/>
        <a:ext cx="2338291" cy="19482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a:defRPr sz="1200"/>
            </a:lvl1pPr>
          </a:lstStyle>
          <a:p>
            <a:fld id="{DDB6800F-A43E-4084-89F1-BF065D77050F}" type="datetimeFigureOut">
              <a:rPr lang="en-GB" smtClean="0"/>
              <a:t>26/09/2019</a:t>
            </a:fld>
            <a:endParaRPr lang="en-GB"/>
          </a:p>
        </p:txBody>
      </p:sp>
      <p:sp>
        <p:nvSpPr>
          <p:cNvPr id="4" name="Footer Placeholder 3"/>
          <p:cNvSpPr>
            <a:spLocks noGrp="1"/>
          </p:cNvSpPr>
          <p:nvPr>
            <p:ph type="ftr" sz="quarter" idx="2"/>
          </p:nvPr>
        </p:nvSpPr>
        <p:spPr>
          <a:xfrm>
            <a:off x="0" y="9494838"/>
            <a:ext cx="2974975" cy="50006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7788" y="9494838"/>
            <a:ext cx="2974975" cy="500062"/>
          </a:xfrm>
          <a:prstGeom prst="rect">
            <a:avLst/>
          </a:prstGeom>
        </p:spPr>
        <p:txBody>
          <a:bodyPr vert="horz" lIns="91440" tIns="45720" rIns="91440" bIns="45720" rtlCol="0" anchor="b"/>
          <a:lstStyle>
            <a:lvl1pPr algn="r">
              <a:defRPr sz="1200"/>
            </a:lvl1pPr>
          </a:lstStyle>
          <a:p>
            <a:fld id="{FFC8AAAE-D5C0-4D14-88A3-E182B89A4667}" type="slidenum">
              <a:rPr lang="en-GB" smtClean="0"/>
              <a:t>‹#›</a:t>
            </a:fld>
            <a:endParaRPr lang="en-GB"/>
          </a:p>
        </p:txBody>
      </p:sp>
    </p:spTree>
    <p:extLst>
      <p:ext uri="{BB962C8B-B14F-4D97-AF65-F5344CB8AC3E}">
        <p14:creationId xmlns:p14="http://schemas.microsoft.com/office/powerpoint/2010/main" val="3742258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dirty="0"/>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5E4E996D-7263-4E03-9A46-7F77D924FDFB}" type="datetimeFigureOut">
              <a:rPr lang="en-GB" smtClean="0"/>
              <a:t>26/09/2019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GB" dirty="0"/>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0152B4CC-3EA0-4910-B539-19EE99E8317E}" type="slidenum">
              <a:rPr lang="en-GB" smtClean="0"/>
              <a:t>‹#›</a:t>
            </a:fld>
            <a:endParaRPr lang="en-GB" dirty="0"/>
          </a:p>
        </p:txBody>
      </p:sp>
    </p:spTree>
    <p:extLst>
      <p:ext uri="{BB962C8B-B14F-4D97-AF65-F5344CB8AC3E}">
        <p14:creationId xmlns:p14="http://schemas.microsoft.com/office/powerpoint/2010/main" val="366860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ur03.safelinks.protection.outlook.com/?url=https://protect-eu.mimecast.com/s/GEwgCxn97tLvoKBFW5hxG&amp;data=02|01|Debbie.Johnson@citb.co.uk|b4df0773f0a54decf6b508d6b90c3695|e32fcdb1bebe44ebbe1cef4700387163|0|0|636899859483877696&amp;sdata=d8M6/OjuDqNDSR/Oz9pSqmf9rvMt1ynoCCzmX%2BF0Lig%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655638"/>
            <a:ext cx="5289550" cy="3967162"/>
          </a:xfrm>
        </p:spPr>
      </p:sp>
      <p:sp>
        <p:nvSpPr>
          <p:cNvPr id="3" name="Notes Placeholder 2"/>
          <p:cNvSpPr>
            <a:spLocks noGrp="1"/>
          </p:cNvSpPr>
          <p:nvPr>
            <p:ph type="body" idx="1"/>
          </p:nvPr>
        </p:nvSpPr>
        <p:spPr/>
        <p:txBody>
          <a:bodyPr/>
          <a:lstStyle/>
          <a:p>
            <a:r>
              <a:rPr lang="en-GB" dirty="0">
                <a:solidFill>
                  <a:srgbClr val="FF0000"/>
                </a:solidFill>
              </a:rPr>
              <a:t>Insert own</a:t>
            </a:r>
            <a:r>
              <a:rPr lang="en-GB" baseline="0" dirty="0">
                <a:solidFill>
                  <a:srgbClr val="FF0000"/>
                </a:solidFill>
              </a:rPr>
              <a:t> details of event</a:t>
            </a:r>
          </a:p>
          <a:p>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t>1</a:t>
            </a:fld>
            <a:endParaRPr lang="en-US" dirty="0"/>
          </a:p>
        </p:txBody>
      </p:sp>
    </p:spTree>
    <p:extLst>
      <p:ext uri="{BB962C8B-B14F-4D97-AF65-F5344CB8AC3E}">
        <p14:creationId xmlns:p14="http://schemas.microsoft.com/office/powerpoint/2010/main" val="288518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r>
              <a:rPr lang="en-GB" dirty="0"/>
              <a:t>CITB</a:t>
            </a:r>
            <a:r>
              <a:rPr lang="en-GB" baseline="0" dirty="0"/>
              <a:t> funding </a:t>
            </a:r>
            <a:r>
              <a:rPr lang="en-GB" i="0" baseline="0" dirty="0"/>
              <a:t>is our strategic investment in the improvement of the industry which supports industry projects that help to address industry skills problems</a:t>
            </a:r>
          </a:p>
          <a:p>
            <a:r>
              <a:rPr lang="en-GB" i="0" baseline="0" dirty="0"/>
              <a:t>That means the projects we fund are delivered </a:t>
            </a:r>
            <a:r>
              <a:rPr lang="en-GB" b="1" i="0" baseline="0" dirty="0"/>
              <a:t>by employers or their representatives</a:t>
            </a:r>
            <a:r>
              <a:rPr lang="en-GB" i="0" baseline="0" dirty="0"/>
              <a:t>, for the betterment of the industry as a whole</a:t>
            </a:r>
          </a:p>
          <a:p>
            <a:endParaRPr lang="en-GB" dirty="0"/>
          </a:p>
          <a:p>
            <a:r>
              <a:rPr lang="en-GB" dirty="0"/>
              <a:t>FYI </a:t>
            </a:r>
          </a:p>
          <a:p>
            <a:endParaRPr lang="en-GB" dirty="0"/>
          </a:p>
          <a:p>
            <a:r>
              <a:rPr lang="en-GB" dirty="0"/>
              <a:t>https://www.youtube.com/watch?v=V5MLWVa2rL8</a:t>
            </a:r>
          </a:p>
          <a:p>
            <a:endParaRPr lang="en-GB" dirty="0"/>
          </a:p>
          <a:p>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5378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pPr defTabSz="963412">
              <a:defRPr/>
            </a:pPr>
            <a:r>
              <a:rPr lang="en-GB" dirty="0"/>
              <a:t>As previously highlighted the</a:t>
            </a:r>
            <a:r>
              <a:rPr lang="en-GB" baseline="0" dirty="0"/>
              <a:t> </a:t>
            </a:r>
            <a:r>
              <a:rPr lang="en-GB" dirty="0"/>
              <a:t>latest CSN data shows a need to attract and recruit quality applicants into our industry. We also need to consider how to retain and revalue our existing workforce and new entrants who are already embarking upon their construction learning. To that end, our commissions and special projects this year will also focus upon digital leadership and increasing the supply of site supervisors and managers, and on- site work experience with start to finish solutions. </a:t>
            </a:r>
          </a:p>
          <a:p>
            <a:pPr defTabSz="963412">
              <a:defRPr/>
            </a:pPr>
            <a:endParaRPr lang="en-GB" dirty="0"/>
          </a:p>
          <a:p>
            <a:pPr marL="180640" indent="-180640" defTabSz="963412">
              <a:buFontTx/>
              <a:buChar char="-"/>
              <a:defRPr/>
            </a:pPr>
            <a:r>
              <a:rPr lang="en-GB" baseline="0" dirty="0"/>
              <a:t>We have £20m to invest in industry skills problems each year, allocated across these three funds</a:t>
            </a:r>
          </a:p>
          <a:p>
            <a:pPr marL="180640" indent="-180640" defTabSz="963412">
              <a:buFontTx/>
              <a:buChar char="-"/>
              <a:defRPr/>
            </a:pPr>
            <a:r>
              <a:rPr lang="en-GB" baseline="0" dirty="0"/>
              <a:t>Each fund invests in a slightly different way.</a:t>
            </a:r>
          </a:p>
          <a:p>
            <a:pPr marL="662346" lvl="1" indent="-180640" defTabSz="963412">
              <a:buFontTx/>
              <a:buChar char="-"/>
              <a:defRPr/>
            </a:pPr>
            <a:r>
              <a:rPr lang="en-GB" b="1" baseline="0" dirty="0"/>
              <a:t>Skills and training </a:t>
            </a:r>
            <a:r>
              <a:rPr lang="en-GB" b="0" baseline="0" dirty="0"/>
              <a:t>acts an enhancement to the cost of CITB approved grants and to support training that improve productivity. Up to £10K</a:t>
            </a:r>
            <a:endParaRPr lang="en-GB" baseline="0" dirty="0"/>
          </a:p>
          <a:p>
            <a:pPr marL="662346" lvl="1" indent="-180640" defTabSz="963412">
              <a:buFontTx/>
              <a:buChar char="-"/>
              <a:defRPr/>
            </a:pPr>
            <a:r>
              <a:rPr lang="en-GB" b="1" baseline="0" dirty="0"/>
              <a:t>Collaborative</a:t>
            </a:r>
            <a:r>
              <a:rPr lang="en-GB" baseline="0" dirty="0"/>
              <a:t> funding is where projects test or pilot new things for the industry, where there is a gap in the marketplace.  Its for groups of employers, training groups or federations that have a shared skills problem £10k to £500K</a:t>
            </a:r>
          </a:p>
          <a:p>
            <a:pPr marL="662346" lvl="1" indent="-180640" defTabSz="963412">
              <a:buFontTx/>
              <a:buChar char="-"/>
              <a:defRPr/>
            </a:pPr>
            <a:r>
              <a:rPr lang="en-GB" b="1" baseline="0" dirty="0"/>
              <a:t>Commissioned Projects</a:t>
            </a:r>
            <a:r>
              <a:rPr lang="en-GB" baseline="0" dirty="0"/>
              <a:t> funding is often for longer, higher-value projects where CITB has identified the correct amount to invest, and the most effective outcomes.  Its for groups of organisations best placed to respond to the opportunity and that includes employers in the collaboration.</a:t>
            </a:r>
          </a:p>
          <a:p>
            <a:pPr marL="180640" indent="-180640" defTabSz="963412">
              <a:buFontTx/>
              <a:buChar char="-"/>
              <a:defRPr/>
            </a:pPr>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38410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pPr marL="180640" indent="-180640">
              <a:buFontTx/>
              <a:buChar char="-"/>
            </a:pPr>
            <a:endParaRPr lang="en-GB" baseline="0" dirty="0"/>
          </a:p>
          <a:p>
            <a:pPr marL="180640" indent="-180640">
              <a:buFontTx/>
              <a:buChar char="-"/>
            </a:pPr>
            <a:endParaRPr lang="en-GB" baseline="0" dirty="0"/>
          </a:p>
          <a:p>
            <a:pPr marL="180640" indent="-180640">
              <a:buFontTx/>
              <a:buChar char="-"/>
            </a:pPr>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170730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pPr marL="180640" indent="-180640">
              <a:buFontTx/>
              <a:buChar char="-"/>
            </a:pPr>
            <a:r>
              <a:rPr lang="en-GB" dirty="0"/>
              <a:t>This is our Skills and Training fund also known as the Small Employer Training Fund. </a:t>
            </a:r>
          </a:p>
          <a:p>
            <a:pPr marL="180640" indent="-180640">
              <a:buFontTx/>
              <a:buChar char="-"/>
            </a:pPr>
            <a:r>
              <a:rPr lang="en-GB" sz="1300" dirty="0"/>
              <a:t>It provides funding for micro and small construction companies like yours, to provide assistance with developing a stronger skills base. Specifically the fund provides an enhanced incentive for CITB Grant eligible training and also funds training to improve the productivity of your construction business</a:t>
            </a:r>
            <a:r>
              <a:rPr lang="en-GB" dirty="0"/>
              <a:t> It is for small employers to benefit from funding that will enable them to deliver skills to their business</a:t>
            </a:r>
          </a:p>
          <a:p>
            <a:pPr marL="180640" indent="-180640">
              <a:buFontTx/>
              <a:buChar char="-"/>
            </a:pPr>
            <a:r>
              <a:rPr lang="en-GB" dirty="0"/>
              <a:t>Paid</a:t>
            </a:r>
            <a:r>
              <a:rPr lang="en-GB" baseline="0" dirty="0"/>
              <a:t> upfront. Decision within 4 weeks.</a:t>
            </a:r>
          </a:p>
          <a:p>
            <a:pPr marL="180640" indent="-180640">
              <a:buFontTx/>
              <a:buChar char="-"/>
            </a:pPr>
            <a:r>
              <a:rPr lang="en-GB" baseline="0" dirty="0"/>
              <a:t>The fund will give additional support to all the same training that you can access through CITB grant, plus training to improve productivity*</a:t>
            </a:r>
          </a:p>
          <a:p>
            <a:pPr marL="180640" indent="-180640">
              <a:buFontTx/>
              <a:buChar char="-"/>
            </a:pPr>
            <a:r>
              <a:rPr lang="en-GB" baseline="0" dirty="0"/>
              <a:t>How much you can access depends on how many people you directly employ (through PAYE) however will pay for subcontractors and agency if  you are paying its benefitting wider good.</a:t>
            </a:r>
          </a:p>
          <a:p>
            <a:pPr marL="180640" indent="-180640">
              <a:buFontTx/>
              <a:buChar char="-"/>
            </a:pPr>
            <a:r>
              <a:rPr lang="en-GB" baseline="0" dirty="0"/>
              <a:t>We’ll fund up to 100% of the cost of training through S&amp;T, but you have to deduct any available grant first, only approved</a:t>
            </a:r>
          </a:p>
          <a:p>
            <a:pPr marL="180640" indent="-180640">
              <a:buFontTx/>
              <a:buChar char="-"/>
            </a:pPr>
            <a:r>
              <a:rPr lang="en-GB" baseline="0" dirty="0"/>
              <a:t>If a course is not approved, we cannot fund it. </a:t>
            </a:r>
          </a:p>
          <a:p>
            <a:pPr marL="180640" indent="-180640">
              <a:buFontTx/>
              <a:buChar char="-"/>
            </a:pPr>
            <a:r>
              <a:rPr lang="en-GB" baseline="0" dirty="0"/>
              <a:t>You also need to have not received S&amp;T funding in the past 12 months to be awarded it again. Its 1 application per year.    </a:t>
            </a:r>
          </a:p>
          <a:p>
            <a:pPr marL="180640" indent="-180640" defTabSz="963412">
              <a:buFontTx/>
              <a:buChar char="-"/>
              <a:defRPr/>
            </a:pPr>
            <a:endParaRPr lang="en-GB" baseline="0" dirty="0"/>
          </a:p>
          <a:p>
            <a:r>
              <a:rPr lang="en-GB" baseline="0" dirty="0"/>
              <a:t>*Training that improves the productivity of your construction business.</a:t>
            </a:r>
          </a:p>
          <a:p>
            <a:pPr marL="180640" indent="-180640">
              <a:buFontTx/>
              <a:buChar char="-"/>
            </a:pPr>
            <a:r>
              <a:rPr lang="en-GB" baseline="0" dirty="0"/>
              <a:t>Themes could include: </a:t>
            </a:r>
          </a:p>
          <a:p>
            <a:pPr marL="180640" indent="-180640">
              <a:buFontTx/>
              <a:buChar char="-"/>
            </a:pPr>
            <a:r>
              <a:rPr lang="en-GB" baseline="0" dirty="0"/>
              <a:t>•	Improving knowledge and the application of modern methods of construction </a:t>
            </a:r>
          </a:p>
          <a:p>
            <a:pPr marL="180640" indent="-180640">
              <a:buFontTx/>
              <a:buChar char="-"/>
            </a:pPr>
            <a:r>
              <a:rPr lang="en-GB" baseline="0" dirty="0"/>
              <a:t>•	Increasing adoption of digital technology on-site</a:t>
            </a:r>
          </a:p>
          <a:p>
            <a:pPr marL="180640" indent="-180640">
              <a:buFontTx/>
              <a:buChar char="-"/>
            </a:pPr>
            <a:r>
              <a:rPr lang="en-GB" baseline="0" dirty="0"/>
              <a:t>•	Skills to construct sustainable buildings to high environmental standards</a:t>
            </a:r>
          </a:p>
          <a:p>
            <a:pPr marL="180640" indent="-180640">
              <a:buFontTx/>
              <a:buChar char="-"/>
            </a:pPr>
            <a:r>
              <a:rPr lang="en-GB" baseline="0" dirty="0"/>
              <a:t>•	Learning to build with new materials that are resource efficient and have low environmental impact</a:t>
            </a:r>
          </a:p>
          <a:p>
            <a:pPr marL="180640" indent="-180640">
              <a:buFontTx/>
              <a:buChar char="-"/>
            </a:pPr>
            <a:r>
              <a:rPr lang="en-GB" baseline="0" dirty="0"/>
              <a:t>•	Improving mental health in the construction industry</a:t>
            </a:r>
          </a:p>
          <a:p>
            <a:pPr marL="180640" indent="-180640">
              <a:buFontTx/>
              <a:buChar char="-"/>
            </a:pPr>
            <a:r>
              <a:rPr lang="en-GB" baseline="0" dirty="0"/>
              <a:t>•	Developing skills that improve productivity, including the introduction of leaner processes</a:t>
            </a:r>
          </a:p>
          <a:p>
            <a:pPr marL="180640" indent="-180640">
              <a:buFontTx/>
              <a:buChar char="-"/>
            </a:pPr>
            <a:r>
              <a:rPr lang="en-GB" baseline="0" dirty="0"/>
              <a:t>•	Reducing the number of errors in the construction process</a:t>
            </a:r>
          </a:p>
          <a:p>
            <a:pPr marL="180640" indent="-180640">
              <a:buFontTx/>
              <a:buChar char="-"/>
            </a:pPr>
            <a:r>
              <a:rPr lang="en-GB" baseline="0" dirty="0"/>
              <a:t>•	Developing existing employees into supervisory or management positions that support the smooth running of construction businesses </a:t>
            </a:r>
          </a:p>
          <a:p>
            <a:pPr marL="180640" indent="-180640">
              <a:buFontTx/>
              <a:buChar char="-"/>
            </a:pPr>
            <a:r>
              <a:rPr lang="en-GB" baseline="0" dirty="0"/>
              <a:t>•	Improving the business skills of construction leaders</a:t>
            </a:r>
          </a:p>
          <a:p>
            <a:pPr marL="180640" indent="-180640">
              <a:buFontTx/>
              <a:buChar char="-"/>
            </a:pPr>
            <a:r>
              <a:rPr lang="en-GB" baseline="0" dirty="0"/>
              <a:t>•	Building capability and introducing new areas of expertise into your business</a:t>
            </a:r>
          </a:p>
          <a:p>
            <a:pPr marL="180640" indent="-180640">
              <a:buFontTx/>
              <a:buChar char="-"/>
            </a:pPr>
            <a:r>
              <a:rPr lang="en-GB" baseline="0" dirty="0"/>
              <a:t>•	Multi-skilling your workforce across different construction activities</a:t>
            </a:r>
          </a:p>
          <a:p>
            <a:pPr marL="180640" indent="-180640">
              <a:buFontTx/>
              <a:buChar char="-"/>
            </a:pPr>
            <a:r>
              <a:rPr lang="en-GB" baseline="0" dirty="0"/>
              <a:t>•	Growing your business in your current area of work</a:t>
            </a:r>
          </a:p>
          <a:p>
            <a:pPr marL="180640" indent="-180640">
              <a:buFontTx/>
              <a:buChar char="-"/>
            </a:pPr>
            <a:r>
              <a:rPr lang="en-GB" baseline="0" dirty="0"/>
              <a:t>•	Developing skills in construction occupations with high risk of shortages </a:t>
            </a:r>
          </a:p>
          <a:p>
            <a:pPr marL="180640" indent="-180640">
              <a:buFontTx/>
              <a:buChar char="-"/>
            </a:pPr>
            <a:endParaRPr lang="en-GB" baseline="0" dirty="0"/>
          </a:p>
          <a:p>
            <a:pPr marL="180640" indent="-180640">
              <a:buFontTx/>
              <a:buChar char="-"/>
            </a:pPr>
            <a:r>
              <a:rPr lang="en-GB" baseline="0" dirty="0"/>
              <a:t>Whenever available, the training should be accredited or assured or will be a regulated qualification and will be delivered by a reputable training provider or professional institution. If the training is not assured you will be asked to provide justification in your application form.</a:t>
            </a:r>
          </a:p>
          <a:p>
            <a:pPr marL="180640" indent="-180640">
              <a:buFontTx/>
              <a:buChar char="-"/>
            </a:pPr>
            <a:endParaRPr lang="en-GB" baseline="0" dirty="0"/>
          </a:p>
          <a:p>
            <a:pPr marL="180640" indent="-180640">
              <a:buFontTx/>
              <a:buChar char="-"/>
            </a:pPr>
            <a:endParaRPr lang="en-GB" baseline="0" dirty="0"/>
          </a:p>
          <a:p>
            <a:pPr marL="180640" indent="-180640">
              <a:buFontTx/>
              <a:buChar char="-"/>
            </a:pPr>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17073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pPr marL="180640" indent="-180640">
              <a:buFontTx/>
              <a:buChar char="-"/>
            </a:pPr>
            <a:r>
              <a:rPr lang="en-GB" dirty="0"/>
              <a:t>The commission fund is</a:t>
            </a:r>
            <a:r>
              <a:rPr lang="en-GB" baseline="0" dirty="0"/>
              <a:t> where we have through our research identified themes  to support the industry for 2019  our  priorities </a:t>
            </a:r>
          </a:p>
          <a:p>
            <a:pPr marL="180640" indent="-180640">
              <a:buFontTx/>
              <a:buChar char="-"/>
            </a:pPr>
            <a:r>
              <a:rPr lang="en-GB" baseline="0" dirty="0"/>
              <a:t>Careers</a:t>
            </a:r>
          </a:p>
          <a:p>
            <a:pPr marL="180640" indent="-180640">
              <a:buFontTx/>
              <a:buChar char="-"/>
            </a:pPr>
            <a:r>
              <a:rPr lang="en-GB" baseline="0" dirty="0"/>
              <a:t>Training &amp; Development</a:t>
            </a:r>
          </a:p>
          <a:p>
            <a:pPr marL="180640" indent="-180640">
              <a:buFontTx/>
              <a:buChar char="-"/>
            </a:pPr>
            <a:r>
              <a:rPr lang="en-GB" baseline="0" dirty="0"/>
              <a:t>Innovation</a:t>
            </a:r>
          </a:p>
          <a:p>
            <a:pPr marL="180640" indent="-180640">
              <a:buFontTx/>
              <a:buChar char="-"/>
            </a:pPr>
            <a:endParaRPr lang="en-GB" baseline="0" dirty="0"/>
          </a:p>
          <a:p>
            <a:pPr marL="180640" indent="-180640">
              <a:buFontTx/>
              <a:buChar char="-"/>
            </a:pPr>
            <a:r>
              <a:rPr lang="en-GB" baseline="0" dirty="0"/>
              <a:t>To apply for a commission, usually you need to email funding@citb.co.uk asking for an application form and return it by the stated deadline</a:t>
            </a:r>
          </a:p>
          <a:p>
            <a:endParaRPr lang="en-GB" baseline="0" dirty="0"/>
          </a:p>
          <a:p>
            <a:pPr marL="662346" lvl="1" indent="-180640">
              <a:buFontTx/>
              <a:buChar char="-"/>
            </a:pPr>
            <a:r>
              <a:rPr lang="en-GB" dirty="0"/>
              <a:t>EOI</a:t>
            </a:r>
            <a:r>
              <a:rPr lang="en-GB" baseline="0" dirty="0"/>
              <a:t> 10</a:t>
            </a:r>
            <a:r>
              <a:rPr lang="en-GB" baseline="30000" dirty="0"/>
              <a:t>th</a:t>
            </a:r>
            <a:r>
              <a:rPr lang="en-GB" baseline="0" dirty="0"/>
              <a:t> June  Procurement Full application by 24</a:t>
            </a:r>
            <a:r>
              <a:rPr lang="en-GB" baseline="30000" dirty="0"/>
              <a:t>th</a:t>
            </a:r>
            <a:r>
              <a:rPr lang="en-GB" baseline="0" dirty="0"/>
              <a:t> June</a:t>
            </a:r>
          </a:p>
          <a:p>
            <a:pPr marL="662346" lvl="1" indent="-180640">
              <a:buFontTx/>
              <a:buChar char="-"/>
            </a:pPr>
            <a:r>
              <a:rPr lang="en-GB" baseline="0" dirty="0"/>
              <a:t>EOI   18</a:t>
            </a:r>
            <a:r>
              <a:rPr lang="en-GB" baseline="30000" dirty="0"/>
              <a:t>th</a:t>
            </a:r>
            <a:r>
              <a:rPr lang="en-GB" baseline="0" dirty="0"/>
              <a:t> June Digital          Full application by 2</a:t>
            </a:r>
            <a:r>
              <a:rPr lang="en-GB" baseline="30000" dirty="0"/>
              <a:t>nd</a:t>
            </a:r>
            <a:r>
              <a:rPr lang="en-GB" baseline="0" dirty="0"/>
              <a:t> July webinar 2</a:t>
            </a:r>
            <a:r>
              <a:rPr lang="en-GB" baseline="30000" dirty="0"/>
              <a:t>nd</a:t>
            </a:r>
            <a:r>
              <a:rPr lang="en-GB" baseline="0" dirty="0"/>
              <a:t> may link below 30</a:t>
            </a:r>
            <a:r>
              <a:rPr lang="en-GB" baseline="30000" dirty="0"/>
              <a:t>th</a:t>
            </a:r>
            <a:r>
              <a:rPr lang="en-GB" baseline="0" dirty="0"/>
              <a:t> may workshop in London</a:t>
            </a:r>
          </a:p>
          <a:p>
            <a:pPr marL="662346" lvl="1" indent="-180640">
              <a:buFontTx/>
              <a:buChar char="-"/>
            </a:pPr>
            <a:r>
              <a:rPr lang="en-GB" sz="1300" u="sng" dirty="0">
                <a:hlinkClick r:id="rId3"/>
              </a:rPr>
              <a:t>https://join-emea.broadcast.skype.com/citb.co.uk/dd2bad7cc24d437481564719db94743b</a:t>
            </a:r>
            <a:endParaRPr lang="en-GB" baseline="0" dirty="0"/>
          </a:p>
          <a:p>
            <a:pPr marL="662346" lvl="1" indent="-180640">
              <a:buFontTx/>
              <a:buChar char="-"/>
            </a:pPr>
            <a:endParaRPr lang="en-GB" baseline="0" dirty="0"/>
          </a:p>
          <a:p>
            <a:pPr marL="662346" lvl="1" indent="-180640">
              <a:buFontTx/>
              <a:buChar char="-"/>
            </a:pPr>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1974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2B4CC-3EA0-4910-B539-19EE99E8317E}" type="slidenum">
              <a:rPr lang="en-GB" smtClean="0"/>
              <a:t>16</a:t>
            </a:fld>
            <a:endParaRPr lang="en-GB" dirty="0"/>
          </a:p>
        </p:txBody>
      </p:sp>
    </p:spTree>
    <p:extLst>
      <p:ext uri="{BB962C8B-B14F-4D97-AF65-F5344CB8AC3E}">
        <p14:creationId xmlns:p14="http://schemas.microsoft.com/office/powerpoint/2010/main" val="98881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t>17</a:t>
            </a:fld>
            <a:endParaRPr lang="en-US" dirty="0"/>
          </a:p>
        </p:txBody>
      </p:sp>
    </p:spTree>
    <p:extLst>
      <p:ext uri="{BB962C8B-B14F-4D97-AF65-F5344CB8AC3E}">
        <p14:creationId xmlns:p14="http://schemas.microsoft.com/office/powerpoint/2010/main" val="11987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655638"/>
            <a:ext cx="5289550" cy="3967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t>2</a:t>
            </a:fld>
            <a:endParaRPr lang="en-US" dirty="0"/>
          </a:p>
        </p:txBody>
      </p:sp>
    </p:spTree>
    <p:extLst>
      <p:ext uri="{BB962C8B-B14F-4D97-AF65-F5344CB8AC3E}">
        <p14:creationId xmlns:p14="http://schemas.microsoft.com/office/powerpoint/2010/main" val="196077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3412">
              <a:defRPr/>
            </a:pPr>
            <a:r>
              <a:rPr lang="en-GB" sz="1300" dirty="0">
                <a:solidFill>
                  <a:prstClr val="black"/>
                </a:solidFill>
              </a:rPr>
              <a:t>We will continue to support grants aligned to our scope order for Apprenticeships, Qualifications and Short Durations Training. We have made a few changes to the grants which I will take you through shortly. Key point I want to make is that you still have time to submit your grant claims for 2018/19 grant year, you may submit a manual claim. If you have not done so you will need to register for grants online it only takes 24 hours if you need help with this we will be available at the end of the day to speak with you on a one to one basis.</a:t>
            </a:r>
          </a:p>
          <a:p>
            <a:r>
              <a:rPr lang="en-GB" b="1" dirty="0"/>
              <a:t>DEADLINE 30</a:t>
            </a:r>
            <a:r>
              <a:rPr lang="en-GB" b="1" baseline="30000" dirty="0"/>
              <a:t>th</a:t>
            </a:r>
            <a:r>
              <a:rPr lang="en-GB" b="1" dirty="0"/>
              <a:t> June 19</a:t>
            </a:r>
          </a:p>
        </p:txBody>
      </p:sp>
      <p:sp>
        <p:nvSpPr>
          <p:cNvPr id="4" name="Slide Number Placeholder 3"/>
          <p:cNvSpPr>
            <a:spLocks noGrp="1"/>
          </p:cNvSpPr>
          <p:nvPr>
            <p:ph type="sldNum" sz="quarter" idx="10"/>
          </p:nvPr>
        </p:nvSpPr>
        <p:spPr/>
        <p:txBody>
          <a:bodyPr/>
          <a:lstStyle/>
          <a:p>
            <a:fld id="{0152B4CC-3EA0-4910-B539-19EE99E8317E}" type="slidenum">
              <a:rPr lang="en-GB" smtClean="0"/>
              <a:t>3</a:t>
            </a:fld>
            <a:endParaRPr lang="en-GB" dirty="0"/>
          </a:p>
        </p:txBody>
      </p:sp>
    </p:spTree>
    <p:extLst>
      <p:ext uri="{BB962C8B-B14F-4D97-AF65-F5344CB8AC3E}">
        <p14:creationId xmlns:p14="http://schemas.microsoft.com/office/powerpoint/2010/main" val="3681988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r>
              <a:rPr lang="en-GB" sz="1300" dirty="0">
                <a:latin typeface="Arial" panose="020B0604020202020204" pitchFamily="34" charset="0"/>
                <a:cs typeface="Arial" panose="020B0604020202020204" pitchFamily="34" charset="0"/>
              </a:rPr>
              <a:t>There are no changes to short duration  however I would like to draw you attention to the fact that we do pay grant for any sub-contactors regardless of CIS or non CIS this applies to all grant claim categories apart from apprenticeship grants . I</a:t>
            </a:r>
          </a:p>
          <a:p>
            <a:endParaRPr lang="en-GB" sz="1300" dirty="0">
              <a:latin typeface="Arial" panose="020B0604020202020204" pitchFamily="34" charset="0"/>
              <a:cs typeface="Arial" panose="020B0604020202020204" pitchFamily="34" charset="0"/>
            </a:endParaRPr>
          </a:p>
          <a:p>
            <a:r>
              <a:rPr lang="en-GB" sz="1300" dirty="0">
                <a:latin typeface="Arial" panose="020B0604020202020204" pitchFamily="34" charset="0"/>
                <a:cs typeface="Arial" panose="020B0604020202020204" pitchFamily="34" charset="0"/>
              </a:rPr>
              <a:t>In the transitional period we will continue to pay grant for </a:t>
            </a:r>
          </a:p>
          <a:p>
            <a:pPr marL="301066" indent="-301066">
              <a:buFont typeface="Arial" panose="020B0604020202020204" pitchFamily="34" charset="0"/>
              <a:buChar char="•"/>
            </a:pPr>
            <a:r>
              <a:rPr lang="en-GB" sz="1300" dirty="0">
                <a:latin typeface="Arial" panose="020B0604020202020204" pitchFamily="34" charset="0"/>
                <a:cs typeface="Arial" panose="020B0604020202020204" pitchFamily="34" charset="0"/>
              </a:rPr>
              <a:t>Courses where the training provider is not yet an ATO but the course meets the standard</a:t>
            </a:r>
          </a:p>
          <a:p>
            <a:pPr marL="280995"/>
            <a:r>
              <a:rPr lang="en-GB" sz="1300" u="sng" dirty="0">
                <a:latin typeface="Arial" panose="020B0604020202020204" pitchFamily="34" charset="0"/>
                <a:cs typeface="Arial" panose="020B0604020202020204" pitchFamily="34" charset="0"/>
              </a:rPr>
              <a:t>Or</a:t>
            </a:r>
          </a:p>
          <a:p>
            <a:pPr marL="301066" indent="-301066">
              <a:buFont typeface="Arial" panose="020B0604020202020204" pitchFamily="34" charset="0"/>
              <a:buChar char="•"/>
            </a:pPr>
            <a:r>
              <a:rPr lang="en-GB" sz="1300" dirty="0">
                <a:latin typeface="Arial" panose="020B0604020202020204" pitchFamily="34" charset="0"/>
                <a:cs typeface="Arial" panose="020B0604020202020204" pitchFamily="34" charset="0"/>
              </a:rPr>
              <a:t>Courses where the standard is not yet established</a:t>
            </a:r>
          </a:p>
          <a:p>
            <a:r>
              <a:rPr lang="en-GB" sz="1300" dirty="0">
                <a:latin typeface="Arial" panose="020B0604020202020204" pitchFamily="34" charset="0"/>
                <a:cs typeface="Arial" panose="020B0604020202020204" pitchFamily="34" charset="0"/>
              </a:rPr>
              <a:t>You will need to make a </a:t>
            </a:r>
            <a:r>
              <a:rPr lang="en-GB" sz="1300" b="1" dirty="0">
                <a:latin typeface="Arial" panose="020B0604020202020204" pitchFamily="34" charset="0"/>
                <a:cs typeface="Arial" panose="020B0604020202020204" pitchFamily="34" charset="0"/>
              </a:rPr>
              <a:t>manual claim through online grants</a:t>
            </a:r>
          </a:p>
          <a:p>
            <a:r>
              <a:rPr lang="en-GB" sz="1300" b="1" dirty="0">
                <a:latin typeface="Arial" panose="020B0604020202020204" pitchFamily="34" charset="0"/>
                <a:cs typeface="Arial" panose="020B0604020202020204" pitchFamily="34" charset="0"/>
              </a:rPr>
              <a:t>Courses that are not delivered to a standard will not be uploaded to construction training register and if you are claiming manual grant</a:t>
            </a:r>
          </a:p>
          <a:p>
            <a:r>
              <a:rPr lang="en-GB" sz="1300" dirty="0">
                <a:latin typeface="Arial" panose="020B0604020202020204" pitchFamily="34" charset="0"/>
                <a:cs typeface="Arial" panose="020B0604020202020204" pitchFamily="34" charset="0"/>
              </a:rPr>
              <a:t>We have improved the search facility on our website for the GET codes you are now able to search</a:t>
            </a:r>
            <a:endParaRPr lang="en-GB" b="0" dirty="0"/>
          </a:p>
        </p:txBody>
      </p:sp>
      <p:sp>
        <p:nvSpPr>
          <p:cNvPr id="4" name="Slide Number Placeholder 3"/>
          <p:cNvSpPr>
            <a:spLocks noGrp="1"/>
          </p:cNvSpPr>
          <p:nvPr>
            <p:ph type="sldNum" sz="quarter" idx="10"/>
          </p:nvPr>
        </p:nvSpPr>
        <p:spPr/>
        <p:txBody>
          <a:bodyPr/>
          <a:lstStyle/>
          <a:p>
            <a:fld id="{D8EAFE50-48CC-1542-BBB2-C5F7E554F6CB}" type="slidenum">
              <a:rPr lang="en-US" smtClean="0"/>
              <a:t>4</a:t>
            </a:fld>
            <a:endParaRPr lang="en-US" dirty="0"/>
          </a:p>
        </p:txBody>
      </p:sp>
    </p:spTree>
    <p:extLst>
      <p:ext uri="{BB962C8B-B14F-4D97-AF65-F5344CB8AC3E}">
        <p14:creationId xmlns:p14="http://schemas.microsoft.com/office/powerpoint/2010/main" val="411405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taking on an apprentice is a big investment for employers who have seen the cost of doing this go up significantly in recent years.</a:t>
            </a:r>
          </a:p>
          <a:p>
            <a:r>
              <a:rPr lang="en-GB" dirty="0"/>
              <a:t>These grant increases are designed to help employers of all sizes take on apprentices and ensure those learners complete their courses.</a:t>
            </a:r>
          </a:p>
          <a:p>
            <a:r>
              <a:rPr lang="en-GB" dirty="0"/>
              <a:t>we believe that this major rise in grant funding will improve both apprenticeship starts and completions in our sector</a:t>
            </a:r>
          </a:p>
          <a:p>
            <a:endParaRPr lang="en-GB" dirty="0"/>
          </a:p>
          <a:p>
            <a:pPr defTabSz="963412">
              <a:defRPr/>
            </a:pPr>
            <a:r>
              <a:rPr lang="en-GB" dirty="0"/>
              <a:t>This represents an overall</a:t>
            </a:r>
            <a:r>
              <a:rPr lang="en-GB" baseline="0" dirty="0"/>
              <a:t> increase of over 30% to £14500 if you take on an apprentice through from level 2 2year apprenticeship &amp;&amp; 1 year L3 Apprenticeship</a:t>
            </a:r>
          </a:p>
          <a:p>
            <a:pPr defTabSz="963412">
              <a:defRPr/>
            </a:pPr>
            <a:r>
              <a:rPr lang="en-GB" dirty="0"/>
              <a:t>Higher apprenticeship level 4 and</a:t>
            </a:r>
            <a:r>
              <a:rPr lang="en-GB" baseline="0" dirty="0"/>
              <a:t> above</a:t>
            </a:r>
            <a:r>
              <a:rPr lang="en-GB" dirty="0"/>
              <a:t> we</a:t>
            </a:r>
            <a:r>
              <a:rPr lang="en-GB" baseline="0" dirty="0"/>
              <a:t> have increased the attendance allowance by over 50%  (55% £1,375) and by  £375  the achievement grant</a:t>
            </a:r>
            <a:endParaRPr lang="en-GB" dirty="0"/>
          </a:p>
          <a:p>
            <a:endParaRPr lang="en-GB" dirty="0"/>
          </a:p>
        </p:txBody>
      </p:sp>
      <p:sp>
        <p:nvSpPr>
          <p:cNvPr id="4" name="Slide Number Placeholder 3"/>
          <p:cNvSpPr>
            <a:spLocks noGrp="1"/>
          </p:cNvSpPr>
          <p:nvPr>
            <p:ph type="sldNum" sz="quarter" idx="10"/>
          </p:nvPr>
        </p:nvSpPr>
        <p:spPr/>
        <p:txBody>
          <a:bodyPr/>
          <a:lstStyle/>
          <a:p>
            <a:fld id="{0152B4CC-3EA0-4910-B539-19EE99E8317E}" type="slidenum">
              <a:rPr lang="en-GB" smtClean="0"/>
              <a:t>5</a:t>
            </a:fld>
            <a:endParaRPr lang="en-GB" dirty="0"/>
          </a:p>
        </p:txBody>
      </p:sp>
    </p:spTree>
    <p:extLst>
      <p:ext uri="{BB962C8B-B14F-4D97-AF65-F5344CB8AC3E}">
        <p14:creationId xmlns:p14="http://schemas.microsoft.com/office/powerpoint/2010/main" val="6710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r>
              <a:rPr lang="en-GB" dirty="0"/>
              <a:t>Moved from 2 achievements per level per lifetime to 4</a:t>
            </a:r>
          </a:p>
          <a:p>
            <a:r>
              <a:rPr lang="en-GB" dirty="0"/>
              <a:t>For someone</a:t>
            </a:r>
            <a:r>
              <a:rPr lang="en-GB" baseline="0" dirty="0"/>
              <a:t> with plant this could be </a:t>
            </a:r>
            <a:r>
              <a:rPr lang="en-GB" baseline="0" dirty="0" err="1"/>
              <a:t>upto</a:t>
            </a:r>
            <a:r>
              <a:rPr lang="en-GB" baseline="0" dirty="0"/>
              <a:t> 7 per life time with additional units??</a:t>
            </a:r>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t>6</a:t>
            </a:fld>
            <a:endParaRPr lang="en-US" dirty="0"/>
          </a:p>
        </p:txBody>
      </p:sp>
    </p:spTree>
    <p:extLst>
      <p:ext uri="{BB962C8B-B14F-4D97-AF65-F5344CB8AC3E}">
        <p14:creationId xmlns:p14="http://schemas.microsoft.com/office/powerpoint/2010/main" val="412462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r>
              <a:rPr lang="en-GB" dirty="0"/>
              <a:t>Grant</a:t>
            </a:r>
            <a:r>
              <a:rPr lang="en-GB" baseline="0" dirty="0"/>
              <a:t> is paid for CPCS tests only until standards are developed after which tests from other providers that met the standards will be grant aided</a:t>
            </a:r>
            <a:endParaRPr lang="en-GB" dirty="0"/>
          </a:p>
          <a:p>
            <a:r>
              <a:rPr lang="en-GB" b="0" dirty="0"/>
              <a:t>This  is in addition</a:t>
            </a:r>
            <a:r>
              <a:rPr lang="en-GB" b="0" baseline="0" dirty="0"/>
              <a:t> to the </a:t>
            </a:r>
            <a:r>
              <a:rPr lang="en-GB" b="0" dirty="0"/>
              <a:t>additional</a:t>
            </a:r>
            <a:r>
              <a:rPr lang="en-GB" b="0" baseline="0" dirty="0"/>
              <a:t> plant related VQ’s 3 per lifetime per level £300</a:t>
            </a:r>
            <a:endParaRPr lang="en-GB" b="0" dirty="0"/>
          </a:p>
        </p:txBody>
      </p:sp>
      <p:sp>
        <p:nvSpPr>
          <p:cNvPr id="4" name="Slide Number Placeholder 3"/>
          <p:cNvSpPr>
            <a:spLocks noGrp="1"/>
          </p:cNvSpPr>
          <p:nvPr>
            <p:ph type="sldNum" sz="quarter" idx="10"/>
          </p:nvPr>
        </p:nvSpPr>
        <p:spPr/>
        <p:txBody>
          <a:bodyPr/>
          <a:lstStyle/>
          <a:p>
            <a:fld id="{D8EAFE50-48CC-1542-BBB2-C5F7E554F6CB}" type="slidenum">
              <a:rPr lang="en-US" smtClean="0"/>
              <a:t>7</a:t>
            </a:fld>
            <a:endParaRPr lang="en-US" dirty="0"/>
          </a:p>
        </p:txBody>
      </p:sp>
    </p:spTree>
    <p:extLst>
      <p:ext uri="{BB962C8B-B14F-4D97-AF65-F5344CB8AC3E}">
        <p14:creationId xmlns:p14="http://schemas.microsoft.com/office/powerpoint/2010/main" val="411405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7400" y="655638"/>
            <a:ext cx="5289550" cy="3967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8EAFE50-48CC-1542-BBB2-C5F7E554F6CB}" type="slidenum">
              <a:rPr lang="en-US" smtClean="0"/>
              <a:t>8</a:t>
            </a:fld>
            <a:endParaRPr lang="en-US" dirty="0"/>
          </a:p>
        </p:txBody>
      </p:sp>
    </p:spTree>
    <p:extLst>
      <p:ext uri="{BB962C8B-B14F-4D97-AF65-F5344CB8AC3E}">
        <p14:creationId xmlns:p14="http://schemas.microsoft.com/office/powerpoint/2010/main" val="12357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7450" cy="3749675"/>
          </a:xfrm>
        </p:spPr>
      </p:sp>
      <p:sp>
        <p:nvSpPr>
          <p:cNvPr id="3" name="Notes Placeholder 2"/>
          <p:cNvSpPr>
            <a:spLocks noGrp="1"/>
          </p:cNvSpPr>
          <p:nvPr>
            <p:ph type="body" idx="1"/>
          </p:nvPr>
        </p:nvSpPr>
        <p:spPr/>
        <p:txBody>
          <a:bodyPr/>
          <a:lstStyle/>
          <a:p>
            <a:pPr defTabSz="963412">
              <a:defRPr/>
            </a:pPr>
            <a:endParaRPr lang="en-GB" b="0" baseline="0" dirty="0"/>
          </a:p>
          <a:p>
            <a:pPr defTabSz="963412">
              <a:defRPr/>
            </a:pPr>
            <a:r>
              <a:rPr lang="en-GB" b="0" baseline="0" dirty="0"/>
              <a:t>“</a:t>
            </a:r>
            <a:r>
              <a:rPr lang="en-GB" sz="1300" dirty="0"/>
              <a:t>Our long term vision for Training Model is to increase the standardisation of training, see consistent quality assurance take place and through our improved evidence base enable better targeting of funding for the training which industry needs. “</a:t>
            </a:r>
          </a:p>
        </p:txBody>
      </p:sp>
      <p:sp>
        <p:nvSpPr>
          <p:cNvPr id="4" name="Slide Number Placeholder 3"/>
          <p:cNvSpPr>
            <a:spLocks noGrp="1"/>
          </p:cNvSpPr>
          <p:nvPr>
            <p:ph type="sldNum" sz="quarter" idx="10"/>
          </p:nvPr>
        </p:nvSpPr>
        <p:spPr/>
        <p:txBody>
          <a:bodyPr/>
          <a:lstStyle/>
          <a:p>
            <a:fld id="{3D18B9E7-0945-45ED-BD7E-2C1B04113980}" type="slidenum">
              <a:rPr lang="en-GB" smtClean="0"/>
              <a:t>10</a:t>
            </a:fld>
            <a:endParaRPr lang="en-GB"/>
          </a:p>
        </p:txBody>
      </p:sp>
    </p:spTree>
    <p:extLst>
      <p:ext uri="{BB962C8B-B14F-4D97-AF65-F5344CB8AC3E}">
        <p14:creationId xmlns:p14="http://schemas.microsoft.com/office/powerpoint/2010/main" val="156202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2340768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117093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745730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395300" y="3429000"/>
            <a:ext cx="835342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0" hasCustomPrompt="1"/>
          </p:nvPr>
        </p:nvSpPr>
        <p:spPr>
          <a:xfrm>
            <a:off x="295305" y="3597838"/>
            <a:ext cx="8453437" cy="2758517"/>
          </a:xfrm>
          <a:prstGeom prst="rect">
            <a:avLst/>
          </a:prstGeom>
        </p:spPr>
        <p:txBody>
          <a:bodyPr>
            <a:noAutofit/>
          </a:bodyPr>
          <a:lstStyle>
            <a:lvl1pPr marL="0" indent="0">
              <a:lnSpc>
                <a:spcPct val="100000"/>
              </a:lnSpc>
              <a:buFont typeface="Arial" charset="0"/>
              <a:buNone/>
              <a:defRPr sz="1600">
                <a:solidFill>
                  <a:srgbClr val="4D5D68"/>
                </a:solidFill>
                <a:latin typeface="Arial" charset="0"/>
                <a:ea typeface="Arial" charset="0"/>
                <a:cs typeface="Arial" charset="0"/>
              </a:defRPr>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Insert full name</a:t>
            </a:r>
            <a:br>
              <a:rPr lang="en-US" dirty="0"/>
            </a:br>
            <a:r>
              <a:rPr lang="en-US" dirty="0"/>
              <a:t>Job Title</a:t>
            </a:r>
            <a:br>
              <a:rPr lang="en-US" dirty="0"/>
            </a:br>
            <a:r>
              <a:rPr lang="en-US" dirty="0" err="1"/>
              <a:t>email@citb.co.uk</a:t>
            </a:r>
            <a:br>
              <a:rPr lang="en-US" dirty="0"/>
            </a:br>
            <a:r>
              <a:rPr lang="en-US" dirty="0" err="1"/>
              <a:t>citb.co.uk</a:t>
            </a:r>
            <a:endParaRPr lang="en-US" dirty="0"/>
          </a:p>
        </p:txBody>
      </p:sp>
      <p:sp>
        <p:nvSpPr>
          <p:cNvPr id="5" name="Title 16"/>
          <p:cNvSpPr>
            <a:spLocks noGrp="1"/>
          </p:cNvSpPr>
          <p:nvPr>
            <p:ph type="title" hasCustomPrompt="1"/>
          </p:nvPr>
        </p:nvSpPr>
        <p:spPr>
          <a:xfrm>
            <a:off x="303254" y="1336724"/>
            <a:ext cx="8445483" cy="1012935"/>
          </a:xfrm>
          <a:prstGeom prst="rect">
            <a:avLst/>
          </a:prstGeom>
        </p:spPr>
        <p:txBody>
          <a:bodyPr tIns="0" bIns="0" anchor="b"/>
          <a:lstStyle>
            <a:lvl1pPr>
              <a:lnSpc>
                <a:spcPct val="110000"/>
              </a:lnSpc>
              <a:defRPr sz="2200" b="0" baseline="0">
                <a:solidFill>
                  <a:srgbClr val="4D5D68"/>
                </a:solidFill>
                <a:latin typeface="Arial" charset="0"/>
                <a:ea typeface="Arial" charset="0"/>
                <a:cs typeface="Arial" charset="0"/>
              </a:defRPr>
            </a:lvl1pPr>
          </a:lstStyle>
          <a:p>
            <a:r>
              <a:rPr lang="en-US" dirty="0"/>
              <a:t>Insert ending message here</a:t>
            </a:r>
          </a:p>
        </p:txBody>
      </p:sp>
    </p:spTree>
    <p:extLst>
      <p:ext uri="{BB962C8B-B14F-4D97-AF65-F5344CB8AC3E}">
        <p14:creationId xmlns:p14="http://schemas.microsoft.com/office/powerpoint/2010/main" val="1197054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395288" y="3428999"/>
            <a:ext cx="8353425" cy="3024189"/>
          </a:xfrm>
          <a:prstGeom prst="rect">
            <a:avLst/>
          </a:prstGeom>
          <a:solidFill>
            <a:schemeClr val="tx2">
              <a:lumMod val="40000"/>
              <a:lumOff val="60000"/>
            </a:schemeClr>
          </a:solidFill>
        </p:spPr>
        <p:txBody>
          <a:bodyPr/>
          <a:lstStyle/>
          <a:p>
            <a:endParaRPr lang="en-US" dirty="0"/>
          </a:p>
        </p:txBody>
      </p:sp>
      <p:sp>
        <p:nvSpPr>
          <p:cNvPr id="4" name="Title 16"/>
          <p:cNvSpPr>
            <a:spLocks noGrp="1"/>
          </p:cNvSpPr>
          <p:nvPr>
            <p:ph type="title" hasCustomPrompt="1"/>
          </p:nvPr>
        </p:nvSpPr>
        <p:spPr>
          <a:xfrm>
            <a:off x="295098" y="1247458"/>
            <a:ext cx="8466314" cy="1150937"/>
          </a:xfrm>
          <a:prstGeom prst="rect">
            <a:avLst/>
          </a:prstGeom>
        </p:spPr>
        <p:txBody>
          <a:bodyPr anchor="b"/>
          <a:lstStyle/>
          <a:p>
            <a:r>
              <a:rPr lang="en-US" dirty="0"/>
              <a:t>Click to edit Section Divider title, Arial 30pt</a:t>
            </a:r>
          </a:p>
        </p:txBody>
      </p:sp>
    </p:spTree>
    <p:extLst>
      <p:ext uri="{BB962C8B-B14F-4D97-AF65-F5344CB8AC3E}">
        <p14:creationId xmlns:p14="http://schemas.microsoft.com/office/powerpoint/2010/main" val="535091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1153922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2318126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374097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533405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34199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2157360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3759315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2255515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1"/>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2941941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2529724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3876183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182C91F-1871-4A5D-89EA-83646ECC8391}"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D9E52B-6F7B-495F-8A39-96663DAA7F3B}" type="slidenum">
              <a:rPr lang="en-GB" smtClean="0"/>
              <a:t>‹#›</a:t>
            </a:fld>
            <a:endParaRPr lang="en-GB" dirty="0"/>
          </a:p>
        </p:txBody>
      </p:sp>
    </p:spTree>
    <p:extLst>
      <p:ext uri="{BB962C8B-B14F-4D97-AF65-F5344CB8AC3E}">
        <p14:creationId xmlns:p14="http://schemas.microsoft.com/office/powerpoint/2010/main" val="3811766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4" y="1040731"/>
            <a:ext cx="7067631" cy="4693323"/>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5" y="397793"/>
            <a:ext cx="8485420" cy="498527"/>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368442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3429006"/>
            <a:ext cx="9144000" cy="3429001"/>
          </a:xfrm>
          <a:prstGeom prst="rect">
            <a:avLst/>
          </a:prstGeom>
          <a:solidFill>
            <a:schemeClr val="tx2">
              <a:lumMod val="40000"/>
              <a:lumOff val="60000"/>
            </a:schemeClr>
          </a:solidFill>
        </p:spPr>
        <p:txBody>
          <a:bodyPr/>
          <a:lstStyle/>
          <a:p>
            <a:r>
              <a:rPr lang="en-US" dirty="0"/>
              <a:t>Drag picture to placeholder or click icon to add</a:t>
            </a:r>
          </a:p>
        </p:txBody>
      </p:sp>
      <p:sp>
        <p:nvSpPr>
          <p:cNvPr id="6" name="Title 4"/>
          <p:cNvSpPr>
            <a:spLocks noGrp="1"/>
          </p:cNvSpPr>
          <p:nvPr>
            <p:ph type="title" hasCustomPrompt="1"/>
          </p:nvPr>
        </p:nvSpPr>
        <p:spPr>
          <a:xfrm>
            <a:off x="295100" y="1351403"/>
            <a:ext cx="8453614" cy="1031100"/>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dirty="0"/>
              <a:t>Click to edit title style, Arial 28pt</a:t>
            </a:r>
          </a:p>
        </p:txBody>
      </p:sp>
      <p:sp>
        <p:nvSpPr>
          <p:cNvPr id="9" name="Text Placeholder 6"/>
          <p:cNvSpPr>
            <a:spLocks noGrp="1"/>
          </p:cNvSpPr>
          <p:nvPr>
            <p:ph type="body" sz="quarter" idx="11" hasCustomPrompt="1"/>
          </p:nvPr>
        </p:nvSpPr>
        <p:spPr>
          <a:xfrm>
            <a:off x="295101" y="2382506"/>
            <a:ext cx="3508375" cy="468313"/>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dirty="0"/>
              <a:t>DD/MM/YYYY</a:t>
            </a:r>
          </a:p>
        </p:txBody>
      </p:sp>
    </p:spTree>
    <p:extLst>
      <p:ext uri="{BB962C8B-B14F-4D97-AF65-F5344CB8AC3E}">
        <p14:creationId xmlns:p14="http://schemas.microsoft.com/office/powerpoint/2010/main" val="3556136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ivider">
    <p:spTree>
      <p:nvGrpSpPr>
        <p:cNvPr id="1" name=""/>
        <p:cNvGrpSpPr/>
        <p:nvPr/>
      </p:nvGrpSpPr>
      <p:grpSpPr>
        <a:xfrm>
          <a:off x="0" y="0"/>
          <a:ext cx="0" cy="0"/>
          <a:chOff x="0" y="0"/>
          <a:chExt cx="0" cy="0"/>
        </a:xfrm>
      </p:grpSpPr>
      <p:sp>
        <p:nvSpPr>
          <p:cNvPr id="15" name="Picture Placeholder 14"/>
          <p:cNvSpPr>
            <a:spLocks noGrp="1"/>
          </p:cNvSpPr>
          <p:nvPr>
            <p:ph type="pic" sz="quarter" idx="14"/>
          </p:nvPr>
        </p:nvSpPr>
        <p:spPr>
          <a:xfrm>
            <a:off x="395294" y="3429003"/>
            <a:ext cx="8353425" cy="2927348"/>
          </a:xfrm>
          <a:prstGeom prst="rect">
            <a:avLst/>
          </a:prstGeom>
          <a:solidFill>
            <a:schemeClr val="tx2">
              <a:lumMod val="40000"/>
              <a:lumOff val="60000"/>
            </a:schemeClr>
          </a:solidFill>
        </p:spPr>
        <p:txBody>
          <a:bodyPr/>
          <a:lstStyle/>
          <a:p>
            <a:r>
              <a:rPr lang="en-US"/>
              <a:t>Drag picture to placeholder or click icon to add</a:t>
            </a:r>
            <a:endParaRPr lang="en-US" dirty="0"/>
          </a:p>
        </p:txBody>
      </p:sp>
      <p:sp>
        <p:nvSpPr>
          <p:cNvPr id="4" name="Title 16"/>
          <p:cNvSpPr>
            <a:spLocks noGrp="1"/>
          </p:cNvSpPr>
          <p:nvPr>
            <p:ph type="title" hasCustomPrompt="1"/>
          </p:nvPr>
        </p:nvSpPr>
        <p:spPr>
          <a:xfrm>
            <a:off x="299874" y="1263269"/>
            <a:ext cx="7886700" cy="1100225"/>
          </a:xfrm>
          <a:prstGeom prst="rect">
            <a:avLst/>
          </a:prstGeom>
        </p:spPr>
        <p:txBody>
          <a:bodyPr tIns="0" bIns="0" anchor="b"/>
          <a:lstStyle>
            <a:lvl1pPr>
              <a:lnSpc>
                <a:spcPct val="110000"/>
              </a:lnSpc>
              <a:defRPr sz="2800">
                <a:solidFill>
                  <a:srgbClr val="4D5D68"/>
                </a:solidFill>
                <a:latin typeface="Arial" charset="0"/>
                <a:ea typeface="Arial" charset="0"/>
                <a:cs typeface="Arial" charset="0"/>
              </a:defRPr>
            </a:lvl1pPr>
          </a:lstStyle>
          <a:p>
            <a:r>
              <a:rPr lang="en-US" dirty="0"/>
              <a:t>Click to edit Section Divider title, Arial 28pt</a:t>
            </a:r>
          </a:p>
        </p:txBody>
      </p:sp>
    </p:spTree>
    <p:extLst>
      <p:ext uri="{BB962C8B-B14F-4D97-AF65-F5344CB8AC3E}">
        <p14:creationId xmlns:p14="http://schemas.microsoft.com/office/powerpoint/2010/main" val="39768376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1040731"/>
            <a:ext cx="7072352" cy="4693323"/>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6" y="397812"/>
            <a:ext cx="8477468" cy="498527"/>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1212714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3" y="1040729"/>
            <a:ext cx="7067631" cy="4693323"/>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4" y="397791"/>
            <a:ext cx="8485420" cy="498527"/>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348317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34715565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3429020"/>
            <a:ext cx="9144000" cy="3429001"/>
          </a:xfrm>
          <a:prstGeom prst="rect">
            <a:avLst/>
          </a:prstGeom>
          <a:solidFill>
            <a:schemeClr val="tx2">
              <a:lumMod val="40000"/>
              <a:lumOff val="60000"/>
            </a:schemeClr>
          </a:solidFill>
        </p:spPr>
        <p:txBody>
          <a:bodyPr/>
          <a:lstStyle/>
          <a:p>
            <a:r>
              <a:rPr lang="en-US"/>
              <a:t>Click icon to add picture</a:t>
            </a:r>
            <a:endParaRPr lang="en-US" dirty="0"/>
          </a:p>
        </p:txBody>
      </p:sp>
      <p:sp>
        <p:nvSpPr>
          <p:cNvPr id="6" name="Title 4"/>
          <p:cNvSpPr>
            <a:spLocks noGrp="1"/>
          </p:cNvSpPr>
          <p:nvPr>
            <p:ph type="title" hasCustomPrompt="1"/>
          </p:nvPr>
        </p:nvSpPr>
        <p:spPr>
          <a:xfrm>
            <a:off x="295099" y="1206828"/>
            <a:ext cx="8466314" cy="1164287"/>
          </a:xfrm>
          <a:prstGeom prst="rect">
            <a:avLst/>
          </a:prstGeom>
        </p:spPr>
        <p:txBody>
          <a:bodyPr wrap="square" tIns="0" bIns="0" anchor="b" anchorCtr="0">
            <a:normAutofit/>
          </a:bodyPr>
          <a:lstStyle/>
          <a:p>
            <a:r>
              <a:rPr lang="en-US" dirty="0"/>
              <a:t>Click to edit Title style, Arial 30pt</a:t>
            </a:r>
          </a:p>
        </p:txBody>
      </p:sp>
      <p:sp>
        <p:nvSpPr>
          <p:cNvPr id="9" name="Text Placeholder 6"/>
          <p:cNvSpPr>
            <a:spLocks noGrp="1"/>
          </p:cNvSpPr>
          <p:nvPr>
            <p:ph type="body" sz="quarter" idx="11" hasCustomPrompt="1"/>
          </p:nvPr>
        </p:nvSpPr>
        <p:spPr>
          <a:xfrm>
            <a:off x="295101" y="2360964"/>
            <a:ext cx="3508375" cy="468313"/>
          </a:xfrm>
          <a:prstGeom prst="rect">
            <a:avLst/>
          </a:prstGeom>
        </p:spPr>
        <p:txBody>
          <a:bodyPr anchor="t"/>
          <a:lstStyle>
            <a:lvl1pPr>
              <a:defRPr sz="2800">
                <a:solidFill>
                  <a:srgbClr val="B5BFC8"/>
                </a:solidFill>
              </a:defRPr>
            </a:lvl1pPr>
          </a:lstStyle>
          <a:p>
            <a:pPr lvl="0"/>
            <a:r>
              <a:rPr lang="en-US" dirty="0"/>
              <a:t>DD/MM/YYYY</a:t>
            </a:r>
          </a:p>
        </p:txBody>
      </p:sp>
    </p:spTree>
    <p:extLst>
      <p:ext uri="{BB962C8B-B14F-4D97-AF65-F5344CB8AC3E}">
        <p14:creationId xmlns:p14="http://schemas.microsoft.com/office/powerpoint/2010/main" val="741858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4" y="1040731"/>
            <a:ext cx="7067631" cy="4693323"/>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5" y="397793"/>
            <a:ext cx="8485420" cy="498527"/>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3684424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1040731"/>
            <a:ext cx="7072352" cy="4693323"/>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6" y="397812"/>
            <a:ext cx="8477468" cy="498527"/>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1212714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82" y="1125539"/>
            <a:ext cx="6689725" cy="5116236"/>
          </a:xfrm>
          <a:prstGeom prst="rect">
            <a:avLst/>
          </a:prstGeom>
        </p:spPr>
        <p:txBody>
          <a:bodyPr tIns="0" bIns="0">
            <a:noAutofit/>
          </a:bodyPr>
          <a:lstStyle>
            <a:lvl1pPr marL="0" indent="0">
              <a:lnSpc>
                <a:spcPct val="110000"/>
              </a:lnSpc>
              <a:buFont typeface="Arial" charset="0"/>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body copy text styles, Arial 18pt. All body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95098" y="482615"/>
            <a:ext cx="8466314" cy="498527"/>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1848261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0F14B-FF45-4B4B-B732-0ABDCD85D6E1}"/>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45B842-79F6-4BFF-9A04-1041C75A3DB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596414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FFBB-2795-4EC9-9251-AF4A2F1341A7}"/>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9D5F5DC-8FD3-4D76-98F2-7F0A917FF0A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096649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9363-BB68-4231-9290-33F6445AAFDD}"/>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348E4F7-EF6E-44A2-BA01-897554CE4A02}"/>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690292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8BEF8-259A-4FC3-887F-C5644D6D5AF1}"/>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37955C6-CE30-482B-8B38-25009626AE87}"/>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921605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5300" y="1125553"/>
            <a:ext cx="6701531" cy="4970463"/>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chemeClr val="accent3"/>
              </a:buClr>
              <a:buSzPct val="100000"/>
              <a:buFont typeface="Arial" charset="0"/>
              <a:buChar char="•"/>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18pt.</a:t>
            </a:r>
            <a:br>
              <a:rPr lang="en-GB" dirty="0"/>
            </a:br>
            <a:r>
              <a:rPr lang="en-GB" dirty="0"/>
              <a:t>This template contains bullet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95099" y="482619"/>
            <a:ext cx="8466314" cy="498527"/>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5300" y="1125553"/>
            <a:ext cx="6701531" cy="4970463"/>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chemeClr val="accent3"/>
              </a:buClr>
              <a:buSzPct val="100000"/>
              <a:buFont typeface="Arial" charset="0"/>
              <a:buChar char="•"/>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18pt.</a:t>
            </a:r>
            <a:br>
              <a:rPr lang="en-GB" dirty="0"/>
            </a:br>
            <a:r>
              <a:rPr lang="en-GB" dirty="0"/>
              <a:t>This template contains bullet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95099" y="482619"/>
            <a:ext cx="8466314" cy="498527"/>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3286599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6" y="1125538"/>
            <a:ext cx="6689724" cy="5116236"/>
          </a:xfrm>
          <a:prstGeom prst="rect">
            <a:avLst/>
          </a:prstGeom>
        </p:spPr>
        <p:txBody>
          <a:bodyPr tIns="0" bIns="0">
            <a:noAutofit/>
          </a:bodyPr>
          <a:lstStyle>
            <a:lvl1pPr marL="0" indent="0">
              <a:lnSpc>
                <a:spcPct val="110000"/>
              </a:lnSpc>
              <a:buFont typeface="Arial" charset="0"/>
              <a:buNone/>
              <a:defRPr sz="2400" baseline="0"/>
            </a:lvl1pPr>
            <a:lvl2pPr marL="609585" indent="0">
              <a:buNone/>
              <a:defRPr sz="2400"/>
            </a:lvl2pPr>
            <a:lvl3pPr marL="1219170" indent="0">
              <a:buNone/>
              <a:defRPr sz="2400"/>
            </a:lvl3pPr>
            <a:lvl4pPr marL="1828754" indent="0">
              <a:buNone/>
              <a:defRPr sz="2400"/>
            </a:lvl4pPr>
            <a:lvl5pPr marL="2438339" indent="0">
              <a:buNone/>
              <a:defRPr sz="2400"/>
            </a:lvl5pPr>
          </a:lstStyle>
          <a:p>
            <a:pPr lvl="0"/>
            <a:r>
              <a:rPr lang="en-US"/>
              <a:t>Click to edit body copy text styles, Arial 18pt. All body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295099" y="482606"/>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3836452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5280" y="1125541"/>
            <a:ext cx="6701531"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chemeClr val="accent3"/>
              </a:buClr>
              <a:buSzPct val="100000"/>
              <a:buFont typeface="Arial" charset="0"/>
              <a:buChar char="•"/>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a:t>Information can appear as a list, Arial 18pt.</a:t>
            </a:r>
            <a:br>
              <a:rPr lang="en-GB"/>
            </a:br>
            <a:r>
              <a:rPr lang="en-GB"/>
              <a:t>This template contains bullet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95099" y="482606"/>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1646632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80" y="1125541"/>
            <a:ext cx="6689725"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rgbClr val="00B0F0"/>
              </a:buClr>
              <a:buSzPct val="100000"/>
              <a:buFont typeface="+mj-lt"/>
              <a:buAutoNum type="arabicPeriod"/>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a:t>Information can appear as a list, Arial 18pt.</a:t>
            </a:r>
            <a:br>
              <a:rPr lang="en-GB"/>
            </a:br>
            <a:r>
              <a:rPr lang="en-GB"/>
              <a:t>This template contains numbered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95099" y="482606"/>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2686290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9144000" cy="6245412"/>
          </a:xfrm>
          <a:prstGeom prst="rect">
            <a:avLst/>
          </a:prstGeom>
          <a:noFill/>
          <a:ln>
            <a:noFill/>
          </a:ln>
        </p:spPr>
        <p:txBody>
          <a:bodyPr anchor="t"/>
          <a:lstStyle>
            <a:lvl1pPr algn="ctr">
              <a:defRPr/>
            </a:lvl1pPr>
          </a:lstStyle>
          <a:p>
            <a:endParaRPr lang="en-GB" dirty="0"/>
          </a:p>
        </p:txBody>
      </p:sp>
    </p:spTree>
    <p:extLst>
      <p:ext uri="{BB962C8B-B14F-4D97-AF65-F5344CB8AC3E}">
        <p14:creationId xmlns:p14="http://schemas.microsoft.com/office/powerpoint/2010/main" val="2625818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95291" y="1022352"/>
            <a:ext cx="8353425" cy="5073651"/>
          </a:xfrm>
          <a:prstGeom prst="rect">
            <a:avLst/>
          </a:prstGeom>
        </p:spPr>
        <p:txBody>
          <a:bodyPr/>
          <a:lstStyle>
            <a:lvl1pPr>
              <a:lnSpc>
                <a:spcPct val="110000"/>
              </a:lnSpc>
              <a:defRPr baseline="0"/>
            </a:lvl1pPr>
          </a:lstStyle>
          <a:p>
            <a:pPr lvl="0"/>
            <a:r>
              <a:rPr lang="en-US"/>
              <a:t>Use this space to insert a graph, diagram or chart</a:t>
            </a:r>
            <a:endParaRPr lang="en-GB"/>
          </a:p>
        </p:txBody>
      </p:sp>
      <p:sp>
        <p:nvSpPr>
          <p:cNvPr id="8" name="Title 7"/>
          <p:cNvSpPr>
            <a:spLocks noGrp="1"/>
          </p:cNvSpPr>
          <p:nvPr>
            <p:ph type="title" hasCustomPrompt="1"/>
          </p:nvPr>
        </p:nvSpPr>
        <p:spPr>
          <a:xfrm>
            <a:off x="295099" y="482606"/>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GB"/>
          </a:p>
        </p:txBody>
      </p:sp>
    </p:spTree>
    <p:extLst>
      <p:ext uri="{BB962C8B-B14F-4D97-AF65-F5344CB8AC3E}">
        <p14:creationId xmlns:p14="http://schemas.microsoft.com/office/powerpoint/2010/main" val="39080772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6" y="1125538"/>
            <a:ext cx="6689724" cy="5116236"/>
          </a:xfrm>
          <a:prstGeom prst="rect">
            <a:avLst/>
          </a:prstGeom>
        </p:spPr>
        <p:txBody>
          <a:bodyPr tIns="0" bIns="0">
            <a:noAutofit/>
          </a:bodyPr>
          <a:lstStyle>
            <a:lvl1pPr marL="0" indent="0">
              <a:lnSpc>
                <a:spcPct val="110000"/>
              </a:lnSpc>
              <a:buFont typeface="Arial" charset="0"/>
              <a:buNone/>
              <a:defRPr sz="2400" baseline="0"/>
            </a:lvl1pPr>
            <a:lvl2pPr marL="609585" indent="0">
              <a:buNone/>
              <a:defRPr sz="2400"/>
            </a:lvl2pPr>
            <a:lvl3pPr marL="1219170" indent="0">
              <a:buNone/>
              <a:defRPr sz="2400"/>
            </a:lvl3pPr>
            <a:lvl4pPr marL="1828754" indent="0">
              <a:buNone/>
              <a:defRPr sz="2400"/>
            </a:lvl4pPr>
            <a:lvl5pPr marL="2438339" indent="0">
              <a:buNone/>
              <a:defRPr sz="2400"/>
            </a:lvl5pPr>
          </a:lstStyle>
          <a:p>
            <a:pPr lvl="0"/>
            <a:r>
              <a:rPr lang="en-US"/>
              <a:t>Click to edit body copy text styles, Arial 18pt. All body copy should be ranged left and hang from the first red horizontal &amp; first red vertical grid line.</a:t>
            </a:r>
            <a:br>
              <a:rPr lang="en-US"/>
            </a:br>
            <a:r>
              <a:rPr lang="en-GB"/>
              <a:t>Adjust the width of this text box so it is narrower and the lines look neater, if required.</a:t>
            </a:r>
            <a:br>
              <a:rPr lang="en-GB"/>
            </a:br>
            <a:r>
              <a:rPr lang="en-US"/>
              <a:t>To highlight information, bold can be used, or use a </a:t>
            </a:r>
            <a:r>
              <a:rPr lang="en-US" err="1"/>
              <a:t>colour</a:t>
            </a:r>
            <a:r>
              <a:rPr lang="en-US"/>
              <a:t> to pull out important information. 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a:t>
            </a:r>
          </a:p>
          <a:p>
            <a:pPr lvl="0"/>
            <a:endParaRPr lang="en-US"/>
          </a:p>
        </p:txBody>
      </p:sp>
      <p:sp>
        <p:nvSpPr>
          <p:cNvPr id="4" name="Title 2"/>
          <p:cNvSpPr>
            <a:spLocks noGrp="1"/>
          </p:cNvSpPr>
          <p:nvPr>
            <p:ph type="title" hasCustomPrompt="1"/>
          </p:nvPr>
        </p:nvSpPr>
        <p:spPr>
          <a:xfrm>
            <a:off x="295099" y="482604"/>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18227230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List - 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95279" y="1125539"/>
            <a:ext cx="6701531"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chemeClr val="accent3"/>
              </a:buClr>
              <a:buSzPct val="100000"/>
              <a:buFont typeface="Arial" charset="0"/>
              <a:buChar char="•"/>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a:t>Information can appear as a list, Arial 18pt.</a:t>
            </a:r>
            <a:br>
              <a:rPr lang="en-GB"/>
            </a:br>
            <a:r>
              <a:rPr lang="en-GB"/>
              <a:t>This template contains bullet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3" name="Title 2"/>
          <p:cNvSpPr>
            <a:spLocks noGrp="1"/>
          </p:cNvSpPr>
          <p:nvPr>
            <p:ph type="title" hasCustomPrompt="1"/>
          </p:nvPr>
        </p:nvSpPr>
        <p:spPr>
          <a:xfrm>
            <a:off x="295099" y="482604"/>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41022057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9" y="1125539"/>
            <a:ext cx="6689725" cy="4970463"/>
          </a:xfrm>
          <a:prstGeom prst="rect">
            <a:avLst/>
          </a:prstGeom>
        </p:spPr>
        <p:txBody>
          <a:bodyPr tIns="0" bIns="0" numCol="1">
            <a:noAutofit/>
          </a:bodyPr>
          <a:lstStyle>
            <a:lvl1pPr marL="457189" marR="0" indent="-457189" algn="l" defTabSz="1219170" rtl="0" eaLnBrk="1" fontAlgn="auto" latinLnBrk="0" hangingPunct="1">
              <a:lnSpc>
                <a:spcPct val="110000"/>
              </a:lnSpc>
              <a:spcBef>
                <a:spcPts val="1333"/>
              </a:spcBef>
              <a:spcAft>
                <a:spcPts val="0"/>
              </a:spcAft>
              <a:buClr>
                <a:srgbClr val="00B0F0"/>
              </a:buClr>
              <a:buSzPct val="100000"/>
              <a:buFont typeface="+mj-lt"/>
              <a:buAutoNum type="arabicPeriod"/>
              <a:tabLst/>
              <a:defRPr sz="2400" baseline="0"/>
            </a:lvl1pPr>
            <a:lvl2pPr marL="914377" marR="0" indent="-225594" algn="l" defTabSz="1219170" rtl="0" eaLnBrk="1" fontAlgn="auto" latinLnBrk="0" hangingPunct="1">
              <a:lnSpc>
                <a:spcPct val="90000"/>
              </a:lnSpc>
              <a:spcBef>
                <a:spcPts val="667"/>
              </a:spcBef>
              <a:spcAft>
                <a:spcPts val="0"/>
              </a:spcAft>
              <a:buClr>
                <a:srgbClr val="00B0F0"/>
              </a:buClr>
              <a:buSzPct val="100000"/>
              <a:buFont typeface="Arial" panose="020B0604020202020204" pitchFamily="34" charset="0"/>
              <a:buChar char="•"/>
              <a:tabLst/>
              <a:defRPr sz="2400"/>
            </a:lvl2pPr>
            <a:lvl3pPr>
              <a:buClr>
                <a:srgbClr val="00B0F0"/>
              </a:buClr>
              <a:buSzPct val="100000"/>
              <a:defRPr sz="2400"/>
            </a:lvl3pPr>
            <a:lvl4pPr>
              <a:buClr>
                <a:srgbClr val="00B0F0"/>
              </a:buClr>
              <a:buSzPct val="100000"/>
              <a:defRPr sz="2400"/>
            </a:lvl4pPr>
            <a:lvl5pPr>
              <a:buClr>
                <a:srgbClr val="00B0F0"/>
              </a:buClr>
              <a:buSzPct val="100000"/>
              <a:defRPr sz="2400"/>
            </a:lvl5pPr>
          </a:lstStyle>
          <a:p>
            <a:pPr lvl="0"/>
            <a:r>
              <a:rPr lang="en-GB"/>
              <a:t>Information can appear as a list, Arial 18pt.</a:t>
            </a:r>
            <a:br>
              <a:rPr lang="en-GB"/>
            </a:br>
            <a:r>
              <a:rPr lang="en-GB"/>
              <a:t>This template contains numbered points.</a:t>
            </a:r>
            <a:br>
              <a:rPr lang="en-GB"/>
            </a:br>
            <a:r>
              <a:rPr lang="en-US"/>
              <a:t>Key points can be pulled out in the circle shape - a slide of benefit circles can be found at the end of this template document, to copy &amp; paste onto your slide.</a:t>
            </a:r>
            <a:br>
              <a:rPr lang="en-US"/>
            </a:br>
            <a:r>
              <a:rPr lang="en-US"/>
              <a:t>Ensure the footer is updated on the “Main Slides” Master,    so it applies to all content pages. </a:t>
            </a:r>
          </a:p>
        </p:txBody>
      </p:sp>
      <p:sp>
        <p:nvSpPr>
          <p:cNvPr id="4" name="Title 2"/>
          <p:cNvSpPr>
            <a:spLocks noGrp="1"/>
          </p:cNvSpPr>
          <p:nvPr>
            <p:ph type="title" hasCustomPrompt="1"/>
          </p:nvPr>
        </p:nvSpPr>
        <p:spPr>
          <a:xfrm>
            <a:off x="295099" y="482604"/>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US"/>
          </a:p>
        </p:txBody>
      </p:sp>
    </p:spTree>
    <p:extLst>
      <p:ext uri="{BB962C8B-B14F-4D97-AF65-F5344CB8AC3E}">
        <p14:creationId xmlns:p14="http://schemas.microsoft.com/office/powerpoint/2010/main" val="6969975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1"/>
            <a:ext cx="9144000" cy="6245412"/>
          </a:xfrm>
          <a:prstGeom prst="rect">
            <a:avLst/>
          </a:prstGeom>
          <a:noFill/>
          <a:ln>
            <a:noFill/>
          </a:ln>
        </p:spPr>
        <p:txBody>
          <a:bodyPr anchor="t"/>
          <a:lstStyle>
            <a:lvl1pPr algn="ctr">
              <a:defRPr/>
            </a:lvl1pPr>
          </a:lstStyle>
          <a:p>
            <a:endParaRPr lang="en-GB" dirty="0"/>
          </a:p>
        </p:txBody>
      </p:sp>
    </p:spTree>
    <p:extLst>
      <p:ext uri="{BB962C8B-B14F-4D97-AF65-F5344CB8AC3E}">
        <p14:creationId xmlns:p14="http://schemas.microsoft.com/office/powerpoint/2010/main" val="27852823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95290" y="1022350"/>
            <a:ext cx="8353425" cy="5073651"/>
          </a:xfrm>
          <a:prstGeom prst="rect">
            <a:avLst/>
          </a:prstGeom>
        </p:spPr>
        <p:txBody>
          <a:bodyPr/>
          <a:lstStyle>
            <a:lvl1pPr>
              <a:lnSpc>
                <a:spcPct val="110000"/>
              </a:lnSpc>
              <a:defRPr baseline="0"/>
            </a:lvl1pPr>
          </a:lstStyle>
          <a:p>
            <a:pPr lvl="0"/>
            <a:r>
              <a:rPr lang="en-US"/>
              <a:t>Use this space to insert a graph, diagram or chart</a:t>
            </a:r>
            <a:endParaRPr lang="en-GB"/>
          </a:p>
        </p:txBody>
      </p:sp>
      <p:sp>
        <p:nvSpPr>
          <p:cNvPr id="8" name="Title 7"/>
          <p:cNvSpPr>
            <a:spLocks noGrp="1"/>
          </p:cNvSpPr>
          <p:nvPr>
            <p:ph type="title" hasCustomPrompt="1"/>
          </p:nvPr>
        </p:nvSpPr>
        <p:spPr>
          <a:xfrm>
            <a:off x="295099" y="482604"/>
            <a:ext cx="8466314" cy="498527"/>
          </a:xfrm>
          <a:prstGeom prst="rect">
            <a:avLst/>
          </a:prstGeom>
        </p:spPr>
        <p:txBody>
          <a:bodyPr/>
          <a:lstStyle>
            <a:lvl1pPr>
              <a:defRPr>
                <a:solidFill>
                  <a:srgbClr val="B1006E"/>
                </a:solidFill>
              </a:defRPr>
            </a:lvl1pPr>
          </a:lstStyle>
          <a:p>
            <a:r>
              <a:rPr lang="en-US"/>
              <a:t>Click to edit title style, Arial 24pt, in </a:t>
            </a:r>
            <a:r>
              <a:rPr lang="en-US" err="1"/>
              <a:t>colour</a:t>
            </a:r>
            <a:endParaRPr lang="en-GB"/>
          </a:p>
        </p:txBody>
      </p:sp>
    </p:spTree>
    <p:extLst>
      <p:ext uri="{BB962C8B-B14F-4D97-AF65-F5344CB8AC3E}">
        <p14:creationId xmlns:p14="http://schemas.microsoft.com/office/powerpoint/2010/main" val="2823707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4"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42911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59057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190374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1"/>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2764581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5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96A010-2B7A-4051-852A-F221E8D09C19}" type="datetimeFigureOut">
              <a:rPr lang="en-GB" smtClean="0"/>
              <a:t>26/09/2019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6BD9EF4-F7B3-4353-88D9-DABE95238751}" type="slidenum">
              <a:rPr lang="en-GB" smtClean="0"/>
              <a:t>‹#›</a:t>
            </a:fld>
            <a:endParaRPr lang="en-GB" dirty="0"/>
          </a:p>
        </p:txBody>
      </p:sp>
    </p:spTree>
    <p:extLst>
      <p:ext uri="{BB962C8B-B14F-4D97-AF65-F5344CB8AC3E}">
        <p14:creationId xmlns:p14="http://schemas.microsoft.com/office/powerpoint/2010/main" val="2255471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3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3.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11.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3.jpe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12.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3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6A010-2B7A-4051-852A-F221E8D09C19}" type="datetimeFigureOut">
              <a:rPr lang="en-GB" smtClean="0"/>
              <a:t>26/09/2019</a:t>
            </a:fld>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D9EF4-F7B3-4353-88D9-DABE95238751}" type="slidenum">
              <a:rPr lang="en-GB" smtClean="0"/>
              <a:t>‹#›</a:t>
            </a:fld>
            <a:endParaRPr lang="en-GB" dirty="0"/>
          </a:p>
        </p:txBody>
      </p:sp>
    </p:spTree>
    <p:extLst>
      <p:ext uri="{BB962C8B-B14F-4D97-AF65-F5344CB8AC3E}">
        <p14:creationId xmlns:p14="http://schemas.microsoft.com/office/powerpoint/2010/main" val="4256465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5" r:id="rId12"/>
    <p:sldLayoutId id="214748375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691"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20417" y="6382196"/>
            <a:ext cx="664899" cy="311063"/>
          </a:xfrm>
          <a:prstGeom prst="rect">
            <a:avLst/>
          </a:prstGeom>
          <a:noFill/>
        </p:spPr>
      </p:pic>
      <p:sp>
        <p:nvSpPr>
          <p:cNvPr id="19" name="Footer Placeholder 11"/>
          <p:cNvSpPr txBox="1">
            <a:spLocks/>
          </p:cNvSpPr>
          <p:nvPr/>
        </p:nvSpPr>
        <p:spPr>
          <a:xfrm>
            <a:off x="310041" y="6399932"/>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800" b="1" smtClean="0">
                <a:solidFill>
                  <a:srgbClr val="4D5D68"/>
                </a:solidFill>
              </a:rPr>
              <a:pPr/>
              <a:t>26/09/2019</a:t>
            </a:fld>
            <a:endParaRPr lang="en-US" sz="800" b="1" dirty="0">
              <a:solidFill>
                <a:srgbClr val="4D5D68"/>
              </a:solidFill>
            </a:endParaRPr>
          </a:p>
          <a:p>
            <a:r>
              <a:rPr lang="en-US" sz="800" b="1" dirty="0">
                <a:solidFill>
                  <a:srgbClr val="4D5D68"/>
                </a:solidFill>
              </a:rPr>
              <a:t>Page </a:t>
            </a:r>
            <a:fld id="{07D1E42C-5147-4646-AE0C-48E85180F9F7}" type="slidenum">
              <a:rPr lang="en-US" sz="800" b="1" smtClean="0">
                <a:solidFill>
                  <a:srgbClr val="4D5D68"/>
                </a:solidFill>
              </a:rPr>
              <a:pPr/>
              <a:t>‹#›</a:t>
            </a:fld>
            <a:endParaRPr lang="en-US" sz="800" b="1" dirty="0">
              <a:solidFill>
                <a:srgbClr val="4D5D68"/>
              </a:solidFill>
            </a:endParaRPr>
          </a:p>
          <a:p>
            <a:r>
              <a:rPr lang="en-US" sz="800" dirty="0">
                <a:solidFill>
                  <a:srgbClr val="4D5D68"/>
                </a:solidFill>
              </a:rPr>
              <a:t>Version 1.0</a:t>
            </a:r>
          </a:p>
          <a:p>
            <a:r>
              <a:rPr lang="en-US" sz="8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8314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p:txStyles>
    <p:titleStyle>
      <a:lvl1pPr algn="l" defTabSz="121917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225594" algn="l" defTabSz="1219170" rtl="0" eaLnBrk="1" latinLnBrk="0" hangingPunct="1">
        <a:lnSpc>
          <a:spcPct val="90000"/>
        </a:lnSpc>
        <a:spcBef>
          <a:spcPts val="1333"/>
        </a:spcBef>
        <a:buClr>
          <a:schemeClr val="accent5"/>
        </a:buClr>
        <a:buFont typeface="Arial" panose="020B0604020202020204" pitchFamily="34" charset="0"/>
        <a:buNone/>
        <a:defRPr sz="2400" kern="1200">
          <a:solidFill>
            <a:schemeClr val="tx1"/>
          </a:solidFill>
          <a:latin typeface="+mn-lt"/>
          <a:ea typeface="+mn-ea"/>
          <a:cs typeface="+mn-cs"/>
        </a:defRPr>
      </a:lvl1pPr>
      <a:lvl2pPr marL="914377"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2pPr>
      <a:lvl3pPr marL="1523962"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3pPr>
      <a:lvl4pPr marL="2133547"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4pPr>
      <a:lvl5pPr marL="2743131"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5" pos="249">
          <p15:clr>
            <a:srgbClr val="F26B43"/>
          </p15:clr>
        </p15:guide>
        <p15:guide id="7" orient="horz" pos="496">
          <p15:clr>
            <a:srgbClr val="5ACBF0"/>
          </p15:clr>
        </p15:guide>
        <p15:guide id="8" orient="horz" pos="709">
          <p15:clr>
            <a:srgbClr val="F26B43"/>
          </p15:clr>
        </p15:guide>
        <p15:guide id="9" orient="horz" pos="1434">
          <p15:clr>
            <a:srgbClr val="F26B43"/>
          </p15:clr>
        </p15:guide>
        <p15:guide id="10" orient="horz" pos="2160">
          <p15:clr>
            <a:srgbClr val="F26B43"/>
          </p15:clr>
        </p15:guide>
        <p15:guide id="11" orient="horz" pos="2886">
          <p15:clr>
            <a:srgbClr val="F26B43"/>
          </p15:clr>
        </p15:guide>
        <p15:guide id="12" orient="horz" pos="3612">
          <p15:clr>
            <a:srgbClr val="F26B43"/>
          </p15:clr>
        </p15:guide>
        <p15:guide id="13" pos="440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20417" y="6382194"/>
            <a:ext cx="664899" cy="311063"/>
          </a:xfrm>
          <a:prstGeom prst="rect">
            <a:avLst/>
          </a:prstGeom>
          <a:noFill/>
        </p:spPr>
      </p:pic>
      <p:sp>
        <p:nvSpPr>
          <p:cNvPr id="19" name="Footer Placeholder 11"/>
          <p:cNvSpPr txBox="1">
            <a:spLocks/>
          </p:cNvSpPr>
          <p:nvPr/>
        </p:nvSpPr>
        <p:spPr>
          <a:xfrm>
            <a:off x="310041" y="6399930"/>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800" b="1" smtClean="0">
                <a:solidFill>
                  <a:srgbClr val="4D5D68"/>
                </a:solidFill>
              </a:rPr>
              <a:pPr/>
              <a:t>26/09/2019</a:t>
            </a:fld>
            <a:endParaRPr lang="en-US" sz="800" b="1" dirty="0">
              <a:solidFill>
                <a:srgbClr val="4D5D68"/>
              </a:solidFill>
            </a:endParaRPr>
          </a:p>
          <a:p>
            <a:r>
              <a:rPr lang="en-US" sz="800" b="1" dirty="0">
                <a:solidFill>
                  <a:srgbClr val="4D5D68"/>
                </a:solidFill>
              </a:rPr>
              <a:t>Page </a:t>
            </a:r>
            <a:fld id="{07D1E42C-5147-4646-AE0C-48E85180F9F7}" type="slidenum">
              <a:rPr lang="en-US" sz="800" b="1" smtClean="0">
                <a:solidFill>
                  <a:srgbClr val="4D5D68"/>
                </a:solidFill>
              </a:rPr>
              <a:pPr/>
              <a:t>‹#›</a:t>
            </a:fld>
            <a:endParaRPr lang="en-US" sz="800" b="1" dirty="0">
              <a:solidFill>
                <a:srgbClr val="4D5D68"/>
              </a:solidFill>
            </a:endParaRPr>
          </a:p>
          <a:p>
            <a:r>
              <a:rPr lang="en-US" sz="800" dirty="0">
                <a:solidFill>
                  <a:srgbClr val="4D5D68"/>
                </a:solidFill>
              </a:rPr>
              <a:t>Version 1.0</a:t>
            </a:r>
          </a:p>
          <a:p>
            <a:r>
              <a:rPr lang="en-US" sz="8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837888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hf hdr="0" ftr="0"/>
  <p:txStyles>
    <p:titleStyle>
      <a:lvl1pPr algn="l" defTabSz="121917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225594" algn="l" defTabSz="1219170" rtl="0" eaLnBrk="1" latinLnBrk="0" hangingPunct="1">
        <a:lnSpc>
          <a:spcPct val="90000"/>
        </a:lnSpc>
        <a:spcBef>
          <a:spcPts val="1333"/>
        </a:spcBef>
        <a:buClr>
          <a:schemeClr val="accent5"/>
        </a:buClr>
        <a:buFont typeface="Arial" panose="020B0604020202020204" pitchFamily="34" charset="0"/>
        <a:buNone/>
        <a:defRPr sz="2400" kern="1200">
          <a:solidFill>
            <a:schemeClr val="tx1"/>
          </a:solidFill>
          <a:latin typeface="+mn-lt"/>
          <a:ea typeface="+mn-ea"/>
          <a:cs typeface="+mn-cs"/>
        </a:defRPr>
      </a:lvl1pPr>
      <a:lvl2pPr marL="914377"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2pPr>
      <a:lvl3pPr marL="1523962"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3pPr>
      <a:lvl4pPr marL="2133547"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4pPr>
      <a:lvl5pPr marL="2743131" indent="-225594" algn="l" defTabSz="1219170" rtl="0" eaLnBrk="1" latinLnBrk="0" hangingPunct="1">
        <a:lnSpc>
          <a:spcPct val="90000"/>
        </a:lnSpc>
        <a:spcBef>
          <a:spcPts val="667"/>
        </a:spcBef>
        <a:buClr>
          <a:schemeClr val="accent5"/>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5" pos="249">
          <p15:clr>
            <a:srgbClr val="F26B43"/>
          </p15:clr>
        </p15:guide>
        <p15:guide id="7" orient="horz" pos="496">
          <p15:clr>
            <a:srgbClr val="5ACBF0"/>
          </p15:clr>
        </p15:guide>
        <p15:guide id="8" orient="horz" pos="709">
          <p15:clr>
            <a:srgbClr val="F26B43"/>
          </p15:clr>
        </p15:guide>
        <p15:guide id="9" orient="horz" pos="1434">
          <p15:clr>
            <a:srgbClr val="F26B43"/>
          </p15:clr>
        </p15:guide>
        <p15:guide id="10" orient="horz" pos="2160">
          <p15:clr>
            <a:srgbClr val="F26B43"/>
          </p15:clr>
        </p15:guide>
        <p15:guide id="11" orient="horz" pos="2886">
          <p15:clr>
            <a:srgbClr val="F26B43"/>
          </p15:clr>
        </p15:guide>
        <p15:guide id="12" orient="horz" pos="3612">
          <p15:clr>
            <a:srgbClr val="F26B43"/>
          </p15:clr>
        </p15:guide>
        <p15:guide id="13" pos="440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82C91F-1871-4A5D-89EA-83646ECC8391}" type="datetimeFigureOut">
              <a:rPr lang="en-GB" smtClean="0"/>
              <a:t>26/09/2019</a:t>
            </a:fld>
            <a:endParaRPr lang="en-GB"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9E52B-6F7B-495F-8A39-96663DAA7F3B}" type="slidenum">
              <a:rPr lang="en-GB" smtClean="0"/>
              <a:t>‹#›</a:t>
            </a:fld>
            <a:endParaRPr lang="en-GB" dirty="0"/>
          </a:p>
        </p:txBody>
      </p:sp>
    </p:spTree>
    <p:extLst>
      <p:ext uri="{BB962C8B-B14F-4D97-AF65-F5344CB8AC3E}">
        <p14:creationId xmlns:p14="http://schemas.microsoft.com/office/powerpoint/2010/main" val="20349576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98" r:id="rId12"/>
    <p:sldLayoutId id="2147483701" r:id="rId13"/>
    <p:sldLayoutId id="2147483747" r:id="rId14"/>
    <p:sldLayoutId id="2147483748" r:id="rId15"/>
    <p:sldLayoutId id="2147483745"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48852" y="337491"/>
            <a:ext cx="1161961" cy="451083"/>
          </a:xfrm>
          <a:prstGeom prst="rect">
            <a:avLst/>
          </a:prstGeom>
          <a:noFill/>
        </p:spPr>
      </p:pic>
    </p:spTree>
    <p:extLst>
      <p:ext uri="{BB962C8B-B14F-4D97-AF65-F5344CB8AC3E}">
        <p14:creationId xmlns:p14="http://schemas.microsoft.com/office/powerpoint/2010/main" val="2030177042"/>
      </p:ext>
    </p:extLst>
  </p:cSld>
  <p:clrMap bg1="lt1" tx1="dk1" bg2="lt2" tx2="dk2" accent1="accent1" accent2="accent2" accent3="accent3" accent4="accent4" accent5="accent5" accent6="accent6" hlink="hlink" folHlink="folHlink"/>
  <p:sldLayoutIdLst>
    <p:sldLayoutId id="2147483677" r:id="rId1"/>
    <p:sldLayoutId id="2147483749" r:id="rId2"/>
    <p:sldLayoutId id="2147483751" r:id="rId3"/>
  </p:sldLayoutIdLst>
  <p:hf hdr="0" ft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5" pos="249">
          <p15:clr>
            <a:srgbClr val="F26B43"/>
          </p15:clr>
        </p15:guide>
        <p15:guide id="7" orient="horz" pos="496">
          <p15:clr>
            <a:srgbClr val="5ACBF0"/>
          </p15:clr>
        </p15:guide>
        <p15:guide id="8" orient="horz" pos="709">
          <p15:clr>
            <a:srgbClr val="F26B43"/>
          </p15:clr>
        </p15:guide>
        <p15:guide id="9" orient="horz" pos="1434">
          <p15:clr>
            <a:srgbClr val="F26B43"/>
          </p15:clr>
        </p15:guide>
        <p15:guide id="10" orient="horz" pos="2160">
          <p15:clr>
            <a:srgbClr val="F26B43"/>
          </p15:clr>
        </p15:guide>
        <p15:guide id="11" orient="horz" pos="2886">
          <p15:clr>
            <a:srgbClr val="F26B43"/>
          </p15:clr>
        </p15:guide>
        <p15:guide id="12" orient="horz" pos="3612">
          <p15:clr>
            <a:srgbClr val="F26B43"/>
          </p15:clr>
        </p15:guide>
        <p15:guide id="13" pos="44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48852" y="337491"/>
            <a:ext cx="1161961" cy="451083"/>
          </a:xfrm>
          <a:prstGeom prst="rect">
            <a:avLst/>
          </a:prstGeom>
          <a:noFill/>
        </p:spPr>
      </p:pic>
    </p:spTree>
    <p:extLst>
      <p:ext uri="{BB962C8B-B14F-4D97-AF65-F5344CB8AC3E}">
        <p14:creationId xmlns:p14="http://schemas.microsoft.com/office/powerpoint/2010/main" val="2030177042"/>
      </p:ext>
    </p:extLst>
  </p:cSld>
  <p:clrMap bg1="lt1" tx1="dk1" bg2="lt2" tx2="dk2" accent1="accent1" accent2="accent2" accent3="accent3" accent4="accent4" accent5="accent5" accent6="accent6" hlink="hlink" folHlink="folHlink"/>
  <p:sldLayoutIdLst>
    <p:sldLayoutId id="2147483679" r:id="rId1"/>
  </p:sldLayoutIdLst>
  <p:hf hdr="0" ftr="0"/>
  <p:txStyles>
    <p:titleStyle>
      <a:lvl1pPr algn="l" defTabSz="914400"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p15:clr>
            <a:srgbClr val="F26B43"/>
          </p15:clr>
        </p15:guide>
        <p15:guide id="5" pos="249">
          <p15:clr>
            <a:srgbClr val="F26B43"/>
          </p15:clr>
        </p15:guide>
        <p15:guide id="7" orient="horz" pos="496">
          <p15:clr>
            <a:srgbClr val="5ACBF0"/>
          </p15:clr>
        </p15:guide>
        <p15:guide id="8" orient="horz" pos="709">
          <p15:clr>
            <a:srgbClr val="F26B43"/>
          </p15:clr>
        </p15:guide>
        <p15:guide id="9" orient="horz" pos="1434">
          <p15:clr>
            <a:srgbClr val="F26B43"/>
          </p15:clr>
        </p15:guide>
        <p15:guide id="10" orient="horz" pos="2160">
          <p15:clr>
            <a:srgbClr val="F26B43"/>
          </p15:clr>
        </p15:guide>
        <p15:guide id="11" orient="horz" pos="2886">
          <p15:clr>
            <a:srgbClr val="F26B43"/>
          </p15:clr>
        </p15:guide>
        <p15:guide id="12" orient="horz" pos="3612">
          <p15:clr>
            <a:srgbClr val="F26B43"/>
          </p15:clr>
        </p15:guide>
        <p15:guide id="13" pos="440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11"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12"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13"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14"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Image result for citb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4039" y="6382208"/>
            <a:ext cx="801278" cy="311063"/>
          </a:xfrm>
          <a:prstGeom prst="rect">
            <a:avLst/>
          </a:prstGeom>
          <a:noFill/>
        </p:spPr>
      </p:pic>
      <p:sp>
        <p:nvSpPr>
          <p:cNvPr id="19" name="Footer Placeholder 11"/>
          <p:cNvSpPr txBox="1">
            <a:spLocks/>
          </p:cNvSpPr>
          <p:nvPr/>
        </p:nvSpPr>
        <p:spPr>
          <a:xfrm>
            <a:off x="310041" y="6399931"/>
            <a:ext cx="1327512" cy="263643"/>
          </a:xfrm>
          <a:prstGeom prst="rect">
            <a:avLst/>
          </a:prstGeom>
        </p:spPr>
        <p:txBody>
          <a:bodyPr numCol="2"/>
          <a:lstStyle>
            <a:defPPr>
              <a:defRPr lang="en-US"/>
            </a:defPPr>
            <a:lvl1pPr marL="0" algn="l" defTabSz="914400" rtl="0" eaLnBrk="1" latinLnBrk="0" hangingPunct="1">
              <a:defRPr sz="7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02B1C9-AB17-5C40-8872-23E2415F773F}" type="datetime1">
              <a:rPr lang="en-GB" sz="600" b="1" smtClean="0">
                <a:solidFill>
                  <a:srgbClr val="4D5D68"/>
                </a:solidFill>
              </a:rPr>
              <a:pPr/>
              <a:t>26/09/2019</a:t>
            </a:fld>
            <a:endParaRPr lang="en-US" sz="600" b="1" dirty="0">
              <a:solidFill>
                <a:srgbClr val="4D5D68"/>
              </a:solidFill>
            </a:endParaRPr>
          </a:p>
          <a:p>
            <a:r>
              <a:rPr lang="en-US" sz="600" b="1" dirty="0">
                <a:solidFill>
                  <a:srgbClr val="4D5D68"/>
                </a:solidFill>
              </a:rPr>
              <a:t>Page </a:t>
            </a:r>
            <a:fld id="{07D1E42C-5147-4646-AE0C-48E85180F9F7}" type="slidenum">
              <a:rPr lang="en-US" sz="600" b="1" smtClean="0">
                <a:solidFill>
                  <a:srgbClr val="4D5D68"/>
                </a:solidFill>
              </a:rPr>
              <a:pPr/>
              <a:t>‹#›</a:t>
            </a:fld>
            <a:endParaRPr lang="en-US" sz="600" b="1" dirty="0">
              <a:solidFill>
                <a:srgbClr val="4D5D68"/>
              </a:solidFill>
            </a:endParaRPr>
          </a:p>
          <a:p>
            <a:r>
              <a:rPr lang="en-US" sz="600" dirty="0">
                <a:solidFill>
                  <a:srgbClr val="4D5D68"/>
                </a:solidFill>
              </a:rPr>
              <a:t>Version 1.0</a:t>
            </a:r>
          </a:p>
          <a:p>
            <a:r>
              <a:rPr lang="en-US" sz="600" dirty="0">
                <a:solidFill>
                  <a:srgbClr val="4D5D68"/>
                </a:solidFill>
              </a:rPr>
              <a:t>© CITB 2017</a:t>
            </a:r>
          </a:p>
        </p:txBody>
      </p:sp>
      <p:cxnSp>
        <p:nvCxnSpPr>
          <p:cNvPr id="7" name="Straight Connector 6"/>
          <p:cNvCxnSpPr/>
          <p:nvPr/>
        </p:nvCxnSpPr>
        <p:spPr>
          <a:xfrm>
            <a:off x="407986" y="6236804"/>
            <a:ext cx="83534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689" r:id="rId1"/>
  </p:sldLayoutIdLst>
  <p:hf hdr="0" ftr="0"/>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200" algn="l" defTabSz="914400"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49" userDrawn="1">
          <p15:clr>
            <a:srgbClr val="F26B43"/>
          </p15:clr>
        </p15:guide>
        <p15:guide id="7" orient="horz" pos="496" userDrawn="1">
          <p15:clr>
            <a:srgbClr val="5ACBF0"/>
          </p15:clr>
        </p15:guide>
        <p15:guide id="8" orient="horz" pos="709" userDrawn="1">
          <p15:clr>
            <a:srgbClr val="F26B43"/>
          </p15:clr>
        </p15:guide>
        <p15:guide id="9" orient="horz" pos="1434" userDrawn="1">
          <p15:clr>
            <a:srgbClr val="F26B43"/>
          </p15:clr>
        </p15:guide>
        <p15:guide id="10" orient="horz" pos="2160" userDrawn="1">
          <p15:clr>
            <a:srgbClr val="F26B43"/>
          </p15:clr>
        </p15:guide>
        <p15:guide id="11" orient="horz" pos="2886" userDrawn="1">
          <p15:clr>
            <a:srgbClr val="F26B43"/>
          </p15:clr>
        </p15:guide>
        <p15:guide id="12" orient="horz" pos="3612" userDrawn="1">
          <p15:clr>
            <a:srgbClr val="F26B43"/>
          </p15:clr>
        </p15:guide>
        <p15:guide id="13" pos="44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s://www.citb.co.uk/en-GB/grant/" TargetMode="External"/><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3" Type="http://schemas.openxmlformats.org/officeDocument/2006/relationships/hyperlink" Target="https://www.citb.co.uk/levy-grants-and-funding/grants-funding/CITB-commissioned-projects-fund/onsite-experience-scotland/" TargetMode="External"/><Relationship Id="rId2" Type="http://schemas.openxmlformats.org/officeDocument/2006/relationships/notesSlide" Target="../notesSlides/notesSlide14.xml"/><Relationship Id="rId1" Type="http://schemas.openxmlformats.org/officeDocument/2006/relationships/slideLayout" Target="../slideLayouts/slideLayout39.xml"/><Relationship Id="rId5" Type="http://schemas.openxmlformats.org/officeDocument/2006/relationships/hyperlink" Target="https://www.citb.co.uk/levy-grants-and-funding/grants-funding/CITB-commissioned-projects-fund/Giving-construction-leaders-skills-to-drive-digital-transformation/" TargetMode="External"/><Relationship Id="rId4" Type="http://schemas.openxmlformats.org/officeDocument/2006/relationships/hyperlink" Target="https://www.citb.co.uk/levy-grants-and-funding/grants-funding/CITB-commissioned-projects-fund/Scottish-apprenticeships-assess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citb.co.uk/levy-grants-and-funding/grants-funding/"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l="12489" r="12489"/>
          <a:stretch>
            <a:fillRect/>
          </a:stretch>
        </p:blipFill>
        <p:spPr/>
      </p:pic>
      <p:sp>
        <p:nvSpPr>
          <p:cNvPr id="3" name="Title 2"/>
          <p:cNvSpPr>
            <a:spLocks noGrp="1"/>
          </p:cNvSpPr>
          <p:nvPr>
            <p:ph type="title"/>
          </p:nvPr>
        </p:nvSpPr>
        <p:spPr>
          <a:xfrm>
            <a:off x="295101" y="1351405"/>
            <a:ext cx="8362013" cy="1704515"/>
          </a:xfrm>
        </p:spPr>
        <p:txBody>
          <a:bodyPr>
            <a:normAutofit/>
          </a:bodyPr>
          <a:lstStyle/>
          <a:p>
            <a:pPr algn="l"/>
            <a:r>
              <a:rPr lang="en-GB" sz="2400" dirty="0"/>
              <a:t>Cat McFarlane, Advisor, Glasgow 2019</a:t>
            </a:r>
          </a:p>
        </p:txBody>
      </p:sp>
      <p:sp>
        <p:nvSpPr>
          <p:cNvPr id="5" name="Text Placeholder 3">
            <a:extLst>
              <a:ext uri="{FF2B5EF4-FFF2-40B4-BE49-F238E27FC236}">
                <a16:creationId xmlns:a16="http://schemas.microsoft.com/office/drawing/2014/main" id="{9881619B-B343-4157-B4E5-AE635A4DFD63}"/>
              </a:ext>
            </a:extLst>
          </p:cNvPr>
          <p:cNvSpPr txBox="1">
            <a:spLocks/>
          </p:cNvSpPr>
          <p:nvPr/>
        </p:nvSpPr>
        <p:spPr>
          <a:xfrm>
            <a:off x="306020" y="300842"/>
            <a:ext cx="7146300" cy="1832014"/>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00A5C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dirty="0">
              <a:latin typeface="Arial" panose="020B0604020202020204" pitchFamily="34" charset="0"/>
              <a:ea typeface="Arial" charset="0"/>
              <a:cs typeface="Arial" panose="020B0604020202020204" pitchFamily="34" charset="0"/>
            </a:endParaRPr>
          </a:p>
          <a:p>
            <a:r>
              <a:rPr lang="en-US" sz="2800" dirty="0">
                <a:solidFill>
                  <a:schemeClr val="tx2">
                    <a:lumMod val="50000"/>
                  </a:schemeClr>
                </a:solidFill>
                <a:latin typeface="Arial" panose="020B0604020202020204" pitchFamily="34" charset="0"/>
                <a:ea typeface="Arial" charset="0"/>
                <a:cs typeface="Arial" panose="020B0604020202020204" pitchFamily="34" charset="0"/>
              </a:rPr>
              <a:t>CITB Scotland</a:t>
            </a:r>
            <a:endParaRPr lang="en-US" sz="2800" dirty="0">
              <a:latin typeface="Arial" panose="020B0604020202020204" pitchFamily="34" charset="0"/>
              <a:ea typeface="Arial" charset="0"/>
              <a:cs typeface="Arial" panose="020B0604020202020204" pitchFamily="34" charset="0"/>
            </a:endParaRPr>
          </a:p>
          <a:p>
            <a:endParaRPr lang="en-US" sz="2800" dirty="0">
              <a:latin typeface="Arial" panose="020B0604020202020204" pitchFamily="34" charset="0"/>
              <a:ea typeface="Arial" charset="0"/>
              <a:cs typeface="Arial" panose="020B0604020202020204" pitchFamily="34" charset="0"/>
            </a:endParaRPr>
          </a:p>
        </p:txBody>
      </p:sp>
      <p:cxnSp>
        <p:nvCxnSpPr>
          <p:cNvPr id="6" name="Straight Connector 5">
            <a:extLst>
              <a:ext uri="{FF2B5EF4-FFF2-40B4-BE49-F238E27FC236}">
                <a16:creationId xmlns:a16="http://schemas.microsoft.com/office/drawing/2014/main" id="{53C156B4-EC1E-4B4F-88FA-BE138A841253}"/>
              </a:ext>
            </a:extLst>
          </p:cNvPr>
          <p:cNvCxnSpPr>
            <a:cxnSpLocks/>
          </p:cNvCxnSpPr>
          <p:nvPr/>
        </p:nvCxnSpPr>
        <p:spPr>
          <a:xfrm>
            <a:off x="397458" y="984292"/>
            <a:ext cx="0" cy="0"/>
          </a:xfrm>
          <a:prstGeom prst="line">
            <a:avLst/>
          </a:prstGeom>
          <a:ln w="15875">
            <a:solidFill>
              <a:srgbClr val="00A5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95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63294" y="397791"/>
            <a:ext cx="8485420" cy="498527"/>
          </a:xfrm>
        </p:spPr>
        <p:txBody>
          <a:bodyPr/>
          <a:lstStyle/>
          <a:p>
            <a:r>
              <a:rPr lang="en-GB" dirty="0"/>
              <a:t>Long term vision</a:t>
            </a:r>
          </a:p>
        </p:txBody>
      </p:sp>
      <p:graphicFrame>
        <p:nvGraphicFramePr>
          <p:cNvPr id="2" name="Diagram 1"/>
          <p:cNvGraphicFramePr/>
          <p:nvPr>
            <p:extLst>
              <p:ext uri="{D42A27DB-BD31-4B8C-83A1-F6EECF244321}">
                <p14:modId xmlns:p14="http://schemas.microsoft.com/office/powerpoint/2010/main" val="1896866808"/>
              </p:ext>
            </p:extLst>
          </p:nvPr>
        </p:nvGraphicFramePr>
        <p:xfrm>
          <a:off x="251520" y="719667"/>
          <a:ext cx="8496944" cy="5397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27584" y="2756926"/>
            <a:ext cx="7632848" cy="1200329"/>
          </a:xfrm>
          <a:prstGeom prst="rect">
            <a:avLst/>
          </a:prstGeom>
          <a:noFill/>
        </p:spPr>
        <p:txBody>
          <a:bodyPr wrap="square" rtlCol="0">
            <a:spAutoFit/>
          </a:bodyPr>
          <a:lstStyle/>
          <a:p>
            <a:r>
              <a:rPr lang="en-GB" dirty="0"/>
              <a:t>“To increase the standardisation of training, see consistent quality assurance take place and through our improved evidence base enable better targeting of funding for the training which industry needs. “</a:t>
            </a:r>
          </a:p>
          <a:p>
            <a:endParaRPr lang="en-GB" dirty="0"/>
          </a:p>
        </p:txBody>
      </p:sp>
    </p:spTree>
    <p:extLst>
      <p:ext uri="{BB962C8B-B14F-4D97-AF65-F5344CB8AC3E}">
        <p14:creationId xmlns:p14="http://schemas.microsoft.com/office/powerpoint/2010/main" val="3188400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908720"/>
            <a:ext cx="8466314" cy="2016224"/>
          </a:xfrm>
        </p:spPr>
        <p:txBody>
          <a:bodyPr>
            <a:normAutofit fontScale="90000"/>
          </a:bodyPr>
          <a:lstStyle/>
          <a:p>
            <a:r>
              <a:rPr lang="en-GB" sz="3200" dirty="0"/>
              <a:t>CITB Funding 2019-20</a:t>
            </a:r>
            <a:br>
              <a:rPr lang="en-GB" sz="3200" dirty="0"/>
            </a:br>
            <a:r>
              <a:rPr lang="en-GB" sz="2200" dirty="0">
                <a:solidFill>
                  <a:schemeClr val="tx2">
                    <a:lumMod val="50000"/>
                  </a:schemeClr>
                </a:solidFill>
              </a:rPr>
              <a:t>Supporting industry projects that help to address industry skills problems</a:t>
            </a:r>
            <a:br>
              <a:rPr lang="en-GB" sz="2200" dirty="0">
                <a:solidFill>
                  <a:schemeClr val="accent2"/>
                </a:solidFill>
              </a:rPr>
            </a:br>
            <a:br>
              <a:rPr lang="en-GB" sz="2200" dirty="0">
                <a:solidFill>
                  <a:schemeClr val="accent2"/>
                </a:solidFill>
              </a:rPr>
            </a:br>
            <a:br>
              <a:rPr lang="en-GB" sz="2700" dirty="0">
                <a:solidFill>
                  <a:schemeClr val="accent2"/>
                </a:solidFill>
              </a:rPr>
            </a:br>
            <a:endParaRPr lang="en-GB" sz="2200" dirty="0">
              <a:solidFill>
                <a:schemeClr val="accent2"/>
              </a:solidFill>
            </a:endParaRPr>
          </a:p>
        </p:txBody>
      </p:sp>
      <p:pic>
        <p:nvPicPr>
          <p:cNvPr id="5" name="Picture Placeholder 7"/>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l="1692" r="1692"/>
          <a:stretch/>
        </p:blipFill>
        <p:spPr/>
      </p:pic>
    </p:spTree>
    <p:extLst>
      <p:ext uri="{BB962C8B-B14F-4D97-AF65-F5344CB8AC3E}">
        <p14:creationId xmlns:p14="http://schemas.microsoft.com/office/powerpoint/2010/main" val="205168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GB" dirty="0"/>
              <a:t>CITB Funding</a:t>
            </a:r>
            <a:endParaRPr lang="en-US" dirty="0"/>
          </a:p>
        </p:txBody>
      </p:sp>
      <p:sp>
        <p:nvSpPr>
          <p:cNvPr id="19" name="TextBox 18"/>
          <p:cNvSpPr txBox="1"/>
          <p:nvPr/>
        </p:nvSpPr>
        <p:spPr>
          <a:xfrm>
            <a:off x="6862753" y="6212896"/>
            <a:ext cx="1846980" cy="461665"/>
          </a:xfrm>
          <a:prstGeom prst="rect">
            <a:avLst/>
          </a:prstGeom>
          <a:noFill/>
        </p:spPr>
        <p:txBody>
          <a:bodyPr wrap="none" rtlCol="0">
            <a:spAutoFit/>
          </a:bodyPr>
          <a:lstStyle/>
          <a:p>
            <a:r>
              <a:rPr lang="en-GB" sz="2400" dirty="0">
                <a:solidFill>
                  <a:srgbClr val="B1006D">
                    <a:lumMod val="75000"/>
                  </a:srgbClr>
                </a:solidFill>
              </a:rPr>
              <a:t>#citbfunding</a:t>
            </a:r>
          </a:p>
        </p:txBody>
      </p:sp>
      <p:sp>
        <p:nvSpPr>
          <p:cNvPr id="14" name="Oval 13"/>
          <p:cNvSpPr/>
          <p:nvPr/>
        </p:nvSpPr>
        <p:spPr>
          <a:xfrm>
            <a:off x="6219178" y="3611670"/>
            <a:ext cx="2304789" cy="235489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D5D68">
                    <a:lumMod val="75000"/>
                  </a:srgbClr>
                </a:solidFill>
              </a:rPr>
              <a:t>Funding directed by our own research and evidence</a:t>
            </a:r>
          </a:p>
        </p:txBody>
      </p:sp>
      <p:sp>
        <p:nvSpPr>
          <p:cNvPr id="15" name="Oval 14"/>
          <p:cNvSpPr/>
          <p:nvPr/>
        </p:nvSpPr>
        <p:spPr>
          <a:xfrm>
            <a:off x="3363260" y="3611670"/>
            <a:ext cx="2304789" cy="235489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D5D68">
                    <a:lumMod val="75000"/>
                  </a:srgbClr>
                </a:solidFill>
              </a:rPr>
              <a:t>Funding that responds to skills needs identified by industry</a:t>
            </a:r>
          </a:p>
        </p:txBody>
      </p:sp>
      <p:sp>
        <p:nvSpPr>
          <p:cNvPr id="16" name="Oval 15"/>
          <p:cNvSpPr/>
          <p:nvPr/>
        </p:nvSpPr>
        <p:spPr>
          <a:xfrm>
            <a:off x="503129" y="3611670"/>
            <a:ext cx="2304789" cy="235489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D5D68"/>
                </a:solidFill>
              </a:rPr>
              <a:t>Supports training which align with CITB’s </a:t>
            </a:r>
            <a:r>
              <a:rPr lang="en-GB" dirty="0">
                <a:solidFill>
                  <a:srgbClr val="4D5D68"/>
                </a:solidFill>
                <a:hlinkClick r:id="rId3"/>
              </a:rPr>
              <a:t>grant scheme</a:t>
            </a:r>
            <a:r>
              <a:rPr lang="en-GB" dirty="0">
                <a:solidFill>
                  <a:srgbClr val="4D5D68"/>
                </a:solidFill>
              </a:rPr>
              <a:t> and to improve productivity</a:t>
            </a:r>
          </a:p>
        </p:txBody>
      </p:sp>
      <p:sp>
        <p:nvSpPr>
          <p:cNvPr id="17" name="Oval 16"/>
          <p:cNvSpPr/>
          <p:nvPr/>
        </p:nvSpPr>
        <p:spPr>
          <a:xfrm>
            <a:off x="659717" y="1074110"/>
            <a:ext cx="2304789" cy="2354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rPr>
              <a:t>Skills and Training</a:t>
            </a:r>
          </a:p>
        </p:txBody>
      </p:sp>
      <p:sp>
        <p:nvSpPr>
          <p:cNvPr id="18" name="Oval 17"/>
          <p:cNvSpPr/>
          <p:nvPr/>
        </p:nvSpPr>
        <p:spPr>
          <a:xfrm>
            <a:off x="3371939" y="1141586"/>
            <a:ext cx="2424197" cy="2354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rPr>
              <a:t>Flexible Fund</a:t>
            </a:r>
          </a:p>
          <a:p>
            <a:pPr algn="ctr"/>
            <a:endParaRPr lang="en-GB" sz="2000" dirty="0">
              <a:solidFill>
                <a:srgbClr val="FFFFFF"/>
              </a:solidFill>
            </a:endParaRPr>
          </a:p>
        </p:txBody>
      </p:sp>
      <p:sp>
        <p:nvSpPr>
          <p:cNvPr id="20" name="Oval 19"/>
          <p:cNvSpPr/>
          <p:nvPr/>
        </p:nvSpPr>
        <p:spPr>
          <a:xfrm>
            <a:off x="6084168" y="1074110"/>
            <a:ext cx="2736303" cy="2354893"/>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rPr>
              <a:t>Commissioned</a:t>
            </a:r>
          </a:p>
          <a:p>
            <a:pPr algn="ctr"/>
            <a:r>
              <a:rPr lang="en-GB" sz="2000" dirty="0">
                <a:solidFill>
                  <a:srgbClr val="FFFFFF"/>
                </a:solidFill>
              </a:rPr>
              <a:t>Projects</a:t>
            </a:r>
          </a:p>
        </p:txBody>
      </p:sp>
    </p:spTree>
    <p:extLst>
      <p:ext uri="{BB962C8B-B14F-4D97-AF65-F5344CB8AC3E}">
        <p14:creationId xmlns:p14="http://schemas.microsoft.com/office/powerpoint/2010/main" val="1915875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300" y="987331"/>
            <a:ext cx="7313741" cy="3233759"/>
          </a:xfrm>
          <a:solidFill>
            <a:schemeClr val="accent6">
              <a:lumMod val="20000"/>
              <a:lumOff val="80000"/>
            </a:schemeClr>
          </a:solidFill>
        </p:spPr>
        <p:txBody>
          <a:bodyPr/>
          <a:lstStyle/>
          <a:p>
            <a:pPr marL="0" indent="0">
              <a:buNone/>
            </a:pPr>
            <a:r>
              <a:rPr lang="en-GB" sz="2000" b="1" dirty="0"/>
              <a:t>Ideas to solve gaps in industry skills</a:t>
            </a:r>
          </a:p>
          <a:p>
            <a:r>
              <a:rPr lang="en-GB" dirty="0"/>
              <a:t>Available to CITB-registered employers of any size</a:t>
            </a:r>
          </a:p>
          <a:p>
            <a:r>
              <a:rPr lang="en-GB" dirty="0"/>
              <a:t>In collaboration with another 2 organisations</a:t>
            </a:r>
          </a:p>
          <a:p>
            <a:r>
              <a:rPr lang="en-GB" dirty="0"/>
              <a:t>These could be colleges, federations, training groups</a:t>
            </a:r>
          </a:p>
          <a:p>
            <a:r>
              <a:rPr lang="en-GB" dirty="0"/>
              <a:t>Funding available between £10,000 and £500,000</a:t>
            </a:r>
          </a:p>
          <a:p>
            <a:r>
              <a:rPr lang="en-GB" dirty="0"/>
              <a:t>70% funded by CITB, 30% match-funded by applicants</a:t>
            </a:r>
          </a:p>
          <a:p>
            <a:r>
              <a:rPr lang="en-GB" dirty="0"/>
              <a:t>Submit an Expression of Interest at any time</a:t>
            </a:r>
          </a:p>
          <a:p>
            <a:endParaRPr lang="en-GB" dirty="0"/>
          </a:p>
          <a:p>
            <a:pPr marL="0" indent="0">
              <a:buNone/>
            </a:pPr>
            <a:r>
              <a:rPr lang="en-GB" sz="2000" b="1" dirty="0">
                <a:solidFill>
                  <a:srgbClr val="4D5D68"/>
                </a:solidFill>
              </a:rPr>
              <a:t>Score Points for 2019-20</a:t>
            </a:r>
          </a:p>
          <a:p>
            <a:r>
              <a:rPr lang="en-GB" sz="2000" dirty="0">
                <a:solidFill>
                  <a:srgbClr val="4D5D68"/>
                </a:solidFill>
              </a:rPr>
              <a:t>2019; 17 September; 19 November</a:t>
            </a:r>
          </a:p>
          <a:p>
            <a:r>
              <a:rPr lang="en-GB" sz="2000" dirty="0">
                <a:solidFill>
                  <a:srgbClr val="4D5D68"/>
                </a:solidFill>
              </a:rPr>
              <a:t>2020: 11 February</a:t>
            </a:r>
          </a:p>
          <a:p>
            <a:endParaRPr lang="en-GB" sz="2000" dirty="0">
              <a:solidFill>
                <a:srgbClr val="4D5D68"/>
              </a:solidFill>
            </a:endParaRPr>
          </a:p>
          <a:p>
            <a:endParaRPr lang="en-GB" sz="2000" dirty="0">
              <a:solidFill>
                <a:srgbClr val="4D5D68"/>
              </a:solidFill>
            </a:endParaRPr>
          </a:p>
        </p:txBody>
      </p:sp>
      <p:sp>
        <p:nvSpPr>
          <p:cNvPr id="3" name="Title 2"/>
          <p:cNvSpPr>
            <a:spLocks noGrp="1"/>
          </p:cNvSpPr>
          <p:nvPr>
            <p:ph type="title"/>
          </p:nvPr>
        </p:nvSpPr>
        <p:spPr/>
        <p:txBody>
          <a:bodyPr/>
          <a:lstStyle/>
          <a:p>
            <a:r>
              <a:rPr lang="en-GB" dirty="0"/>
              <a:t>CITB Funding</a:t>
            </a:r>
          </a:p>
        </p:txBody>
      </p:sp>
      <p:sp>
        <p:nvSpPr>
          <p:cNvPr id="4" name="Oval 3"/>
          <p:cNvSpPr/>
          <p:nvPr/>
        </p:nvSpPr>
        <p:spPr>
          <a:xfrm>
            <a:off x="6456635" y="1125542"/>
            <a:ext cx="2507853" cy="23548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Flexible Funding</a:t>
            </a:r>
          </a:p>
        </p:txBody>
      </p:sp>
    </p:spTree>
    <p:extLst>
      <p:ext uri="{BB962C8B-B14F-4D97-AF65-F5344CB8AC3E}">
        <p14:creationId xmlns:p14="http://schemas.microsoft.com/office/powerpoint/2010/main" val="392462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300" y="987331"/>
            <a:ext cx="7313741" cy="3233759"/>
          </a:xfrm>
          <a:solidFill>
            <a:schemeClr val="accent6">
              <a:lumMod val="20000"/>
              <a:lumOff val="80000"/>
            </a:schemeClr>
          </a:solidFill>
        </p:spPr>
        <p:txBody>
          <a:bodyPr/>
          <a:lstStyle/>
          <a:p>
            <a:pPr marL="0" indent="0">
              <a:buNone/>
            </a:pPr>
            <a:r>
              <a:rPr lang="en-GB" sz="2000" b="1" dirty="0"/>
              <a:t>Small employer delivery of training</a:t>
            </a:r>
          </a:p>
          <a:p>
            <a:r>
              <a:rPr lang="en-GB" dirty="0"/>
              <a:t>Available to CITB-registered employers with:</a:t>
            </a:r>
          </a:p>
          <a:p>
            <a:pPr lvl="1"/>
            <a:r>
              <a:rPr lang="en-GB" dirty="0"/>
              <a:t>Up to 49 staff (£5,000)</a:t>
            </a:r>
          </a:p>
          <a:p>
            <a:pPr lvl="1"/>
            <a:r>
              <a:rPr lang="en-GB" dirty="0"/>
              <a:t>Up to 74 staff (£7,500)</a:t>
            </a:r>
          </a:p>
          <a:p>
            <a:pPr lvl="1"/>
            <a:r>
              <a:rPr lang="en-GB" dirty="0"/>
              <a:t>Up to 99 staff (£10,000)</a:t>
            </a:r>
          </a:p>
          <a:p>
            <a:r>
              <a:rPr lang="en-GB" dirty="0"/>
              <a:t>Aligned to Grant Rules (construction themed training)</a:t>
            </a:r>
          </a:p>
          <a:p>
            <a:r>
              <a:rPr lang="en-GB" dirty="0"/>
              <a:t>Additional support for training that will improve the productivity      of your business</a:t>
            </a:r>
          </a:p>
          <a:p>
            <a:endParaRPr lang="en-GB" dirty="0"/>
          </a:p>
          <a:p>
            <a:pPr marL="0" lvl="0" indent="0">
              <a:buClr>
                <a:srgbClr val="00B1EB"/>
              </a:buClr>
              <a:buNone/>
            </a:pPr>
            <a:r>
              <a:rPr lang="en-GB" sz="2000" dirty="0">
                <a:solidFill>
                  <a:srgbClr val="4D5D68"/>
                </a:solidFill>
              </a:rPr>
              <a:t>Application windows</a:t>
            </a:r>
          </a:p>
          <a:p>
            <a:r>
              <a:rPr lang="en-GB" sz="2000" dirty="0"/>
              <a:t>30th Apr, 31st May, 28th Jun, 31st Jul, 30th Aug,30th Sep  31st Oct, 29th Nov 2019</a:t>
            </a:r>
          </a:p>
          <a:p>
            <a:r>
              <a:rPr lang="en-GB" sz="2000" dirty="0"/>
              <a:t>31st Jan, 28th Feb, 29th Mar 2020</a:t>
            </a:r>
          </a:p>
        </p:txBody>
      </p:sp>
      <p:sp>
        <p:nvSpPr>
          <p:cNvPr id="3" name="Title 2"/>
          <p:cNvSpPr>
            <a:spLocks noGrp="1"/>
          </p:cNvSpPr>
          <p:nvPr>
            <p:ph type="title"/>
          </p:nvPr>
        </p:nvSpPr>
        <p:spPr/>
        <p:txBody>
          <a:bodyPr/>
          <a:lstStyle/>
          <a:p>
            <a:r>
              <a:rPr lang="en-GB" dirty="0"/>
              <a:t>CITB £8m Funding</a:t>
            </a:r>
          </a:p>
        </p:txBody>
      </p:sp>
      <p:sp>
        <p:nvSpPr>
          <p:cNvPr id="4" name="Oval 3"/>
          <p:cNvSpPr/>
          <p:nvPr/>
        </p:nvSpPr>
        <p:spPr>
          <a:xfrm>
            <a:off x="6456635" y="1125542"/>
            <a:ext cx="2304789" cy="235489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FFFF"/>
                </a:solidFill>
              </a:rPr>
              <a:t>Skills and Training</a:t>
            </a:r>
          </a:p>
        </p:txBody>
      </p:sp>
    </p:spTree>
    <p:extLst>
      <p:ext uri="{BB962C8B-B14F-4D97-AF65-F5344CB8AC3E}">
        <p14:creationId xmlns:p14="http://schemas.microsoft.com/office/powerpoint/2010/main" val="2264331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277" y="1125551"/>
            <a:ext cx="8184844" cy="4970463"/>
          </a:xfrm>
        </p:spPr>
        <p:txBody>
          <a:bodyPr/>
          <a:lstStyle/>
          <a:p>
            <a:pPr marL="0" indent="0">
              <a:buNone/>
            </a:pPr>
            <a:r>
              <a:rPr lang="en-GB" dirty="0">
                <a:hlinkClick r:id="rId3"/>
              </a:rPr>
              <a:t>Onsite experience opportunities in construction - Scotland</a:t>
            </a:r>
            <a:br>
              <a:rPr lang="en-GB" dirty="0"/>
            </a:br>
            <a:r>
              <a:rPr lang="en-GB" dirty="0"/>
              <a:t>which aims to create a model of local, onsite training to help </a:t>
            </a:r>
          </a:p>
          <a:p>
            <a:pPr marL="0" indent="0">
              <a:buNone/>
            </a:pPr>
            <a:r>
              <a:rPr lang="en-GB" dirty="0"/>
              <a:t>address the complex challenges facing the construction </a:t>
            </a:r>
          </a:p>
          <a:p>
            <a:pPr marL="0" indent="0">
              <a:buNone/>
            </a:pPr>
            <a:r>
              <a:rPr lang="en-GB" dirty="0"/>
              <a:t>industry in rural Scotland.</a:t>
            </a:r>
          </a:p>
          <a:p>
            <a:pPr marL="0" indent="0">
              <a:buNone/>
            </a:pPr>
            <a:endParaRPr lang="en-GB" dirty="0"/>
          </a:p>
          <a:p>
            <a:pPr marL="0" indent="0">
              <a:buNone/>
            </a:pPr>
            <a:r>
              <a:rPr lang="en-GB" dirty="0">
                <a:hlinkClick r:id="rId4"/>
              </a:rPr>
              <a:t>Increase apprenticeship assessment capabilities in Scotland</a:t>
            </a:r>
            <a:r>
              <a:rPr lang="en-GB" dirty="0"/>
              <a:t>.</a:t>
            </a:r>
          </a:p>
          <a:p>
            <a:r>
              <a:rPr lang="en-GB" dirty="0" err="1"/>
              <a:t>CITB</a:t>
            </a:r>
            <a:r>
              <a:rPr lang="en-GB" dirty="0"/>
              <a:t> invites bids from construction apprenticeship training providers in Scotland.</a:t>
            </a:r>
          </a:p>
          <a:p>
            <a:r>
              <a:rPr lang="en-GB" dirty="0"/>
              <a:t>We are looking to fund projects to train more assessors to cover the assessment of Modern Apprenticeship frameworks in construction.</a:t>
            </a:r>
          </a:p>
          <a:p>
            <a:pPr lvl="1"/>
            <a:r>
              <a:rPr lang="en-GB" dirty="0"/>
              <a:t>Carpentry and Joinery</a:t>
            </a:r>
          </a:p>
          <a:p>
            <a:pPr lvl="1"/>
            <a:r>
              <a:rPr lang="en-GB" dirty="0"/>
              <a:t>Painting and Decorating </a:t>
            </a:r>
          </a:p>
          <a:p>
            <a:pPr lvl="1"/>
            <a:r>
              <a:rPr lang="en-GB" dirty="0"/>
              <a:t>Brickwork. </a:t>
            </a:r>
          </a:p>
          <a:p>
            <a:pPr marL="0" indent="0">
              <a:buNone/>
            </a:pPr>
            <a:endParaRPr lang="en-GB" i="1" dirty="0"/>
          </a:p>
          <a:p>
            <a:pPr marL="0" indent="0">
              <a:buNone/>
            </a:pPr>
            <a:endParaRPr lang="en-GB" dirty="0">
              <a:solidFill>
                <a:schemeClr val="accent1">
                  <a:lumMod val="60000"/>
                  <a:lumOff val="40000"/>
                </a:schemeClr>
              </a:solidFill>
              <a:hlinkClick r:id="rId5"/>
            </a:endParaRPr>
          </a:p>
        </p:txBody>
      </p:sp>
      <p:sp>
        <p:nvSpPr>
          <p:cNvPr id="3" name="Title 2"/>
          <p:cNvSpPr>
            <a:spLocks noGrp="1"/>
          </p:cNvSpPr>
          <p:nvPr>
            <p:ph type="title"/>
          </p:nvPr>
        </p:nvSpPr>
        <p:spPr/>
        <p:txBody>
          <a:bodyPr/>
          <a:lstStyle/>
          <a:p>
            <a:r>
              <a:rPr lang="en-GB" dirty="0"/>
              <a:t>Current Commissions Open for Expression of Interest</a:t>
            </a:r>
          </a:p>
        </p:txBody>
      </p:sp>
      <p:sp>
        <p:nvSpPr>
          <p:cNvPr id="4" name="Oval 3"/>
          <p:cNvSpPr/>
          <p:nvPr/>
        </p:nvSpPr>
        <p:spPr>
          <a:xfrm>
            <a:off x="6403723" y="1268760"/>
            <a:ext cx="2740277" cy="283040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FF"/>
                </a:solidFill>
              </a:rPr>
              <a:t>Commission</a:t>
            </a:r>
          </a:p>
          <a:p>
            <a:pPr algn="ctr"/>
            <a:r>
              <a:rPr lang="en-GB" sz="2000" dirty="0">
                <a:solidFill>
                  <a:srgbClr val="FFFFFF"/>
                </a:solidFill>
              </a:rPr>
              <a:t>Funded Projects</a:t>
            </a:r>
          </a:p>
        </p:txBody>
      </p:sp>
    </p:spTree>
    <p:extLst>
      <p:ext uri="{BB962C8B-B14F-4D97-AF65-F5344CB8AC3E}">
        <p14:creationId xmlns:p14="http://schemas.microsoft.com/office/powerpoint/2010/main" val="2431943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613" y="188640"/>
            <a:ext cx="1322387"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cture Placeholder 1"/>
          <p:cNvSpPr>
            <a:spLocks noGrp="1"/>
          </p:cNvSpPr>
          <p:nvPr>
            <p:ph type="title"/>
          </p:nvPr>
        </p:nvSpPr>
        <p:spPr>
          <a:xfrm>
            <a:off x="1403648" y="2204864"/>
            <a:ext cx="6417965" cy="1584176"/>
          </a:xfrm>
          <a:solidFill>
            <a:schemeClr val="accent5">
              <a:lumMod val="20000"/>
              <a:lumOff val="80000"/>
            </a:schemeClr>
          </a:solidFill>
        </p:spPr>
        <p:txBody>
          <a:bodyPr>
            <a:normAutofit fontScale="90000"/>
          </a:bodyPr>
          <a:lstStyle/>
          <a:p>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solidFill>
                  <a:srgbClr val="D60093"/>
                </a:solidFill>
                <a:latin typeface="Arial" panose="020B0604020202020204" pitchFamily="34" charset="0"/>
                <a:cs typeface="Arial" panose="020B0604020202020204" pitchFamily="34" charset="0"/>
              </a:rPr>
              <a:t>Any Questions?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4785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hlinkClick r:id="rId3"/>
              </a:rPr>
              <a:t>https://www.citb.co.uk/levy-grants-and-funding/grants-funding/</a:t>
            </a:r>
            <a:endParaRPr lang="en-GB" dirty="0"/>
          </a:p>
          <a:p>
            <a:endParaRPr lang="en-GB" dirty="0"/>
          </a:p>
          <a:p>
            <a:r>
              <a:rPr lang="en-GB" dirty="0">
                <a:solidFill>
                  <a:schemeClr val="tx1"/>
                </a:solidFill>
              </a:rPr>
              <a:t>Cat McFarlane</a:t>
            </a:r>
          </a:p>
          <a:p>
            <a:r>
              <a:rPr lang="en-GB" dirty="0" err="1">
                <a:solidFill>
                  <a:schemeClr val="tx1"/>
                </a:solidFill>
              </a:rPr>
              <a:t>CITB</a:t>
            </a:r>
            <a:r>
              <a:rPr lang="en-GB" dirty="0">
                <a:solidFill>
                  <a:schemeClr val="tx1"/>
                </a:solidFill>
              </a:rPr>
              <a:t> Advisor</a:t>
            </a:r>
          </a:p>
          <a:p>
            <a:r>
              <a:rPr lang="en-GB" dirty="0">
                <a:solidFill>
                  <a:schemeClr val="tx1"/>
                </a:solidFill>
              </a:rPr>
              <a:t>Glasgow, South &amp; North Lanarkshire</a:t>
            </a:r>
          </a:p>
          <a:p>
            <a:r>
              <a:rPr lang="en-GB" dirty="0">
                <a:solidFill>
                  <a:schemeClr val="tx1"/>
                </a:solidFill>
              </a:rPr>
              <a:t>07799 581034</a:t>
            </a:r>
          </a:p>
          <a:p>
            <a:r>
              <a:rPr lang="en-GB" dirty="0">
                <a:solidFill>
                  <a:schemeClr val="tx1"/>
                </a:solidFill>
              </a:rPr>
              <a:t>Catriona.mcfarlane@citb.co.uk</a:t>
            </a:r>
          </a:p>
        </p:txBody>
      </p:sp>
      <p:sp>
        <p:nvSpPr>
          <p:cNvPr id="3" name="Title 2"/>
          <p:cNvSpPr>
            <a:spLocks noGrp="1"/>
          </p:cNvSpPr>
          <p:nvPr>
            <p:ph type="title"/>
          </p:nvPr>
        </p:nvSpPr>
        <p:spPr/>
        <p:txBody>
          <a:bodyPr>
            <a:normAutofit/>
          </a:bodyPr>
          <a:lstStyle/>
          <a:p>
            <a:r>
              <a:rPr lang="en-GB" sz="4400" dirty="0"/>
              <a:t>Thank you</a:t>
            </a: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5" y="6203510"/>
            <a:ext cx="1321693" cy="50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013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a:xfrm>
            <a:off x="395536" y="1124744"/>
            <a:ext cx="8208912" cy="5040560"/>
          </a:xfrm>
        </p:spPr>
        <p:txBody>
          <a:bodyPr/>
          <a:lstStyle/>
          <a:p>
            <a:pPr>
              <a:buClr>
                <a:schemeClr val="accent3"/>
              </a:buClr>
            </a:pPr>
            <a:endParaRPr lang="en-GB" sz="2400" dirty="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pPr>
            <a:r>
              <a:rPr lang="en-GB" sz="2400" dirty="0">
                <a:latin typeface="Arial" panose="020B0604020202020204" pitchFamily="34" charset="0"/>
                <a:cs typeface="Arial" panose="020B0604020202020204" pitchFamily="34" charset="0"/>
              </a:rPr>
              <a:t>Grants Scheme &amp; Training Model Update</a:t>
            </a:r>
          </a:p>
          <a:p>
            <a:pPr marL="342900" indent="-342900">
              <a:buClr>
                <a:schemeClr val="accent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1257277" lvl="2" indent="-342900">
              <a:buClr>
                <a:schemeClr val="accent3"/>
              </a:buClr>
              <a:buFont typeface="Arial" panose="020B0604020202020204" pitchFamily="34" charset="0"/>
              <a:buChar char="•"/>
            </a:pPr>
            <a:endParaRPr lang="en-GB" sz="2600" dirty="0">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a:buClr>
                <a:schemeClr val="accent3"/>
              </a:buClr>
            </a:pPr>
            <a:endParaRPr lang="en-GB" sz="2400" dirty="0">
              <a:latin typeface="Arial" panose="020B0604020202020204" pitchFamily="34" charset="0"/>
              <a:cs typeface="Arial" panose="020B0604020202020204" pitchFamily="34" charset="0"/>
            </a:endParaRPr>
          </a:p>
          <a:p>
            <a:pPr marL="342900" indent="-342900">
              <a:buClr>
                <a:schemeClr val="accent3"/>
              </a:buClr>
              <a:buFont typeface="+mj-lt"/>
              <a:buAutoNum type="arabicPeriod"/>
            </a:pPr>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51520" y="692696"/>
            <a:ext cx="8485169" cy="654943"/>
          </a:xfrm>
        </p:spPr>
        <p:txBody>
          <a:bodyPr>
            <a:noAutofit/>
          </a:bodyPr>
          <a:lstStyle/>
          <a:p>
            <a:pPr algn="l"/>
            <a:r>
              <a:rPr lang="en-GB" sz="2400" b="1" dirty="0">
                <a:solidFill>
                  <a:srgbClr val="00B0F0"/>
                </a:solidFill>
                <a:latin typeface="Arial" panose="020B0604020202020204" pitchFamily="34" charset="0"/>
                <a:cs typeface="Arial" panose="020B0604020202020204" pitchFamily="34" charset="0"/>
              </a:rPr>
              <a:t>Overview</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3" y="188640"/>
            <a:ext cx="1609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781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a:stretch/>
        </p:blipFill>
        <p:spPr/>
      </p:pic>
      <p:sp>
        <p:nvSpPr>
          <p:cNvPr id="9" name="Title 4"/>
          <p:cNvSpPr>
            <a:spLocks noGrp="1"/>
          </p:cNvSpPr>
          <p:nvPr>
            <p:ph type="title"/>
          </p:nvPr>
        </p:nvSpPr>
        <p:spPr>
          <a:xfrm>
            <a:off x="314008" y="1340768"/>
            <a:ext cx="8453614" cy="1391140"/>
          </a:xfrm>
          <a:prstGeom prst="rect">
            <a:avLst/>
          </a:prstGeom>
        </p:spPr>
        <p:txBody>
          <a:bodyPr wrap="square" tIns="0" bIns="0" anchor="b" anchorCtr="0">
            <a:normAutofit/>
          </a:bodyPr>
          <a:lstStyle/>
          <a:p>
            <a:r>
              <a:rPr lang="en-US" sz="3200" dirty="0"/>
              <a:t>Grants Scheme Update September 2019</a:t>
            </a:r>
            <a:br>
              <a:rPr lang="en-US" sz="3200" dirty="0"/>
            </a:br>
            <a:br>
              <a:rPr lang="en-US" dirty="0"/>
            </a:br>
            <a:endParaRPr lang="en-US" dirty="0"/>
          </a:p>
        </p:txBody>
      </p:sp>
      <p:sp>
        <p:nvSpPr>
          <p:cNvPr id="5" name="Text Placeholder 3"/>
          <p:cNvSpPr txBox="1">
            <a:spLocks/>
          </p:cNvSpPr>
          <p:nvPr/>
        </p:nvSpPr>
        <p:spPr>
          <a:xfrm>
            <a:off x="314008" y="787402"/>
            <a:ext cx="1313624" cy="3381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rgbClr val="00A5C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3" y="165481"/>
            <a:ext cx="160972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823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5959" y="548680"/>
            <a:ext cx="6466793" cy="5328592"/>
          </a:xfrm>
        </p:spPr>
        <p:txBody>
          <a:bodyPr/>
          <a:lstStyle/>
          <a:p>
            <a:r>
              <a:rPr lang="en-GB" sz="2000" b="1" dirty="0">
                <a:solidFill>
                  <a:srgbClr val="B1006E"/>
                </a:solidFill>
                <a:latin typeface="Arial" panose="020B0604020202020204" pitchFamily="34" charset="0"/>
                <a:cs typeface="Arial" panose="020B0604020202020204" pitchFamily="34" charset="0"/>
              </a:rPr>
              <a:t>No changes </a:t>
            </a:r>
            <a:r>
              <a:rPr lang="en-GB" sz="2000" dirty="0">
                <a:solidFill>
                  <a:srgbClr val="B1006E"/>
                </a:solidFill>
                <a:latin typeface="Arial" panose="020B0604020202020204" pitchFamily="34" charset="0"/>
                <a:cs typeface="Arial" panose="020B0604020202020204" pitchFamily="34" charset="0"/>
              </a:rPr>
              <a:t>to short duration </a:t>
            </a:r>
          </a:p>
          <a:p>
            <a:r>
              <a:rPr lang="en-GB" dirty="0">
                <a:solidFill>
                  <a:srgbClr val="B1006E"/>
                </a:solidFill>
                <a:latin typeface="Arial" panose="020B0604020202020204" pitchFamily="34" charset="0"/>
                <a:cs typeface="Arial" panose="020B0604020202020204" pitchFamily="34" charset="0"/>
              </a:rPr>
              <a:t>Employers can claim grants for PAYE staff , gross paid as well as net-paid subcontractors</a:t>
            </a:r>
          </a:p>
          <a:p>
            <a:r>
              <a:rPr lang="en-GB" sz="2000" dirty="0">
                <a:solidFill>
                  <a:srgbClr val="B1006E"/>
                </a:solidFill>
                <a:latin typeface="Arial" panose="020B0604020202020204" pitchFamily="34" charset="0"/>
                <a:cs typeface="Arial" panose="020B0604020202020204" pitchFamily="34" charset="0"/>
              </a:rPr>
              <a:t>Approved courses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Supported courses have a duration of 3 hours to 29 days.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They are assessed on duration, content, intensity etc, and assigned a Tier.</a:t>
            </a:r>
          </a:p>
          <a:p>
            <a:r>
              <a:rPr lang="en-GB" sz="2000" dirty="0">
                <a:solidFill>
                  <a:srgbClr val="B1006E"/>
                </a:solidFill>
                <a:latin typeface="Arial" panose="020B0604020202020204" pitchFamily="34" charset="0"/>
                <a:cs typeface="Arial" panose="020B0604020202020204" pitchFamily="34" charset="0"/>
              </a:rPr>
              <a:t>Course limits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Grant will only be paid for a trainee achievement of a specific course once.</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Except where renewing or refreshing per the course standard.</a:t>
            </a:r>
          </a:p>
          <a:p>
            <a:r>
              <a:rPr lang="en-GB" sz="2000" dirty="0">
                <a:solidFill>
                  <a:srgbClr val="B1006E"/>
                </a:solidFill>
                <a:latin typeface="Arial" panose="020B0604020202020204" pitchFamily="34" charset="0"/>
                <a:cs typeface="Arial" panose="020B0604020202020204" pitchFamily="34" charset="0"/>
              </a:rPr>
              <a:t>Automatic payment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Grant is paid automatically to the employer who books the course with an Approved Training Organisation (ATO) and the course is delivered to a standard. ATO will upload to Construction Training Register</a:t>
            </a:r>
            <a:endParaRPr lang="en-GB" dirty="0">
              <a:solidFill>
                <a:srgbClr val="B1006E"/>
              </a:solidFill>
              <a:latin typeface="Arial" panose="020B0604020202020204" pitchFamily="34" charset="0"/>
              <a:cs typeface="Arial" panose="020B0604020202020204" pitchFamily="34" charset="0"/>
            </a:endParaRPr>
          </a:p>
        </p:txBody>
      </p:sp>
      <p:sp>
        <p:nvSpPr>
          <p:cNvPr id="9" name="Text Placeholder 6"/>
          <p:cNvSpPr txBox="1">
            <a:spLocks/>
          </p:cNvSpPr>
          <p:nvPr/>
        </p:nvSpPr>
        <p:spPr>
          <a:xfrm>
            <a:off x="6762071" y="2415848"/>
            <a:ext cx="2161268" cy="3889624"/>
          </a:xfrm>
          <a:prstGeom prst="rect">
            <a:avLst/>
          </a:prstGeom>
        </p:spPr>
        <p:txBody>
          <a:bodyPr>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dirty="0">
                <a:solidFill>
                  <a:srgbClr val="B1006E"/>
                </a:solidFill>
                <a:latin typeface="Arial" panose="020B0604020202020204" pitchFamily="34" charset="0"/>
                <a:cs typeface="Arial" panose="020B0604020202020204" pitchFamily="34" charset="0"/>
              </a:rPr>
              <a:t>Achievement grant</a:t>
            </a:r>
          </a:p>
          <a:p>
            <a:pPr algn="ctr"/>
            <a:r>
              <a:rPr lang="en-GB" sz="1800" dirty="0">
                <a:solidFill>
                  <a:srgbClr val="B1006E"/>
                </a:solidFill>
                <a:latin typeface="Arial" panose="020B0604020202020204" pitchFamily="34" charset="0"/>
                <a:cs typeface="Arial" panose="020B0604020202020204" pitchFamily="34" charset="0"/>
              </a:rPr>
              <a:t>Rate based on course tier.</a:t>
            </a:r>
          </a:p>
          <a:p>
            <a:pPr algn="ctr"/>
            <a:r>
              <a:rPr lang="en-GB" sz="1800" dirty="0">
                <a:solidFill>
                  <a:srgbClr val="B1006E"/>
                </a:solidFill>
                <a:latin typeface="Arial" panose="020B0604020202020204" pitchFamily="34" charset="0"/>
                <a:cs typeface="Arial" panose="020B0604020202020204" pitchFamily="34" charset="0"/>
              </a:rPr>
              <a:t>Tier 1: £30</a:t>
            </a:r>
          </a:p>
          <a:p>
            <a:pPr algn="ctr"/>
            <a:r>
              <a:rPr lang="en-GB" sz="1800" dirty="0">
                <a:solidFill>
                  <a:srgbClr val="B1006E"/>
                </a:solidFill>
                <a:latin typeface="Arial" panose="020B0604020202020204" pitchFamily="34" charset="0"/>
                <a:cs typeface="Arial" panose="020B0604020202020204" pitchFamily="34" charset="0"/>
              </a:rPr>
              <a:t>Tier 2: £70</a:t>
            </a:r>
          </a:p>
          <a:p>
            <a:pPr algn="ctr"/>
            <a:r>
              <a:rPr lang="en-GB" sz="1800" dirty="0">
                <a:solidFill>
                  <a:srgbClr val="B1006E"/>
                </a:solidFill>
                <a:latin typeface="Arial" panose="020B0604020202020204" pitchFamily="34" charset="0"/>
                <a:cs typeface="Arial" panose="020B0604020202020204" pitchFamily="34" charset="0"/>
              </a:rPr>
              <a:t>Tier 3: £120</a:t>
            </a:r>
          </a:p>
          <a:p>
            <a:pPr algn="ctr"/>
            <a:r>
              <a:rPr lang="en-GB" sz="1800" dirty="0">
                <a:solidFill>
                  <a:srgbClr val="B1006E"/>
                </a:solidFill>
              </a:rPr>
              <a:t>Refresher rate based on course tier.</a:t>
            </a:r>
          </a:p>
          <a:p>
            <a:pPr algn="ctr"/>
            <a:r>
              <a:rPr lang="en-GB" sz="1800" dirty="0">
                <a:solidFill>
                  <a:srgbClr val="B1006E"/>
                </a:solidFill>
              </a:rPr>
              <a:t>Tier 1: £15</a:t>
            </a:r>
          </a:p>
          <a:p>
            <a:pPr algn="ctr"/>
            <a:r>
              <a:rPr lang="en-GB" sz="1800" dirty="0">
                <a:solidFill>
                  <a:srgbClr val="B1006E"/>
                </a:solidFill>
              </a:rPr>
              <a:t>Tier 2: £35</a:t>
            </a:r>
          </a:p>
          <a:p>
            <a:pPr algn="ctr"/>
            <a:r>
              <a:rPr lang="en-GB" sz="1800" dirty="0">
                <a:solidFill>
                  <a:srgbClr val="B1006E"/>
                </a:solidFill>
              </a:rPr>
              <a:t>Tier 3: £60</a:t>
            </a:r>
          </a:p>
          <a:p>
            <a:pPr algn="ctr"/>
            <a:r>
              <a:rPr lang="en-GB" sz="1800" dirty="0">
                <a:solidFill>
                  <a:srgbClr val="B1006E"/>
                </a:solidFill>
              </a:rPr>
              <a:t>(50% of full rate)</a:t>
            </a:r>
            <a:endParaRPr lang="en-GB" sz="1800" dirty="0">
              <a:solidFill>
                <a:srgbClr val="B1006E"/>
              </a:solidFill>
              <a:latin typeface="Arial" panose="020B0604020202020204" pitchFamily="34" charset="0"/>
              <a:cs typeface="Arial" panose="020B0604020202020204" pitchFamily="34" charset="0"/>
            </a:endParaRPr>
          </a:p>
        </p:txBody>
      </p:sp>
      <p:sp>
        <p:nvSpPr>
          <p:cNvPr id="4" name="Oval 3"/>
          <p:cNvSpPr/>
          <p:nvPr/>
        </p:nvSpPr>
        <p:spPr>
          <a:xfrm>
            <a:off x="6946541" y="116632"/>
            <a:ext cx="2173403" cy="2173403"/>
          </a:xfrm>
          <a:prstGeom prst="ellipse">
            <a:avLst/>
          </a:prstGeom>
          <a:solidFill>
            <a:srgbClr val="B100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Short Duration Training</a:t>
            </a:r>
          </a:p>
          <a:p>
            <a:pPr algn="ctr"/>
            <a:endParaRPr lang="en-US" dirty="0">
              <a:solidFill>
                <a:srgbClr val="B1006E"/>
              </a:solidFill>
              <a:latin typeface="Arial" panose="020B0604020202020204" pitchFamily="34" charset="0"/>
              <a:cs typeface="Arial" panose="020B0604020202020204" pitchFamily="34" charset="0"/>
            </a:endParaRPr>
          </a:p>
        </p:txBody>
      </p:sp>
      <p:sp>
        <p:nvSpPr>
          <p:cNvPr id="6" name="Text Placeholder 1"/>
          <p:cNvSpPr txBox="1">
            <a:spLocks/>
          </p:cNvSpPr>
          <p:nvPr/>
        </p:nvSpPr>
        <p:spPr>
          <a:xfrm>
            <a:off x="6762752" y="1132380"/>
            <a:ext cx="2160587" cy="165598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bg1"/>
              </a:solidFill>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5" y="6334424"/>
            <a:ext cx="979562" cy="37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897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5536" y="313732"/>
            <a:ext cx="6689725" cy="6093747"/>
          </a:xfrm>
        </p:spPr>
        <p:txBody>
          <a:bodyPr/>
          <a:lstStyle/>
          <a:p>
            <a:r>
              <a:rPr lang="en-GB" sz="2000" dirty="0">
                <a:solidFill>
                  <a:srgbClr val="00A5C0"/>
                </a:solidFill>
                <a:latin typeface="Arial" panose="020B0604020202020204" pitchFamily="34" charset="0"/>
                <a:cs typeface="Arial" panose="020B0604020202020204" pitchFamily="34" charset="0"/>
              </a:rPr>
              <a:t>New starts from 1</a:t>
            </a:r>
            <a:r>
              <a:rPr lang="en-GB" sz="2000" baseline="30000" dirty="0">
                <a:solidFill>
                  <a:srgbClr val="00A5C0"/>
                </a:solidFill>
                <a:latin typeface="Arial" panose="020B0604020202020204" pitchFamily="34" charset="0"/>
                <a:cs typeface="Arial" panose="020B0604020202020204" pitchFamily="34" charset="0"/>
              </a:rPr>
              <a:t>st</a:t>
            </a:r>
            <a:r>
              <a:rPr lang="en-GB" sz="2000" dirty="0">
                <a:solidFill>
                  <a:srgbClr val="00A5C0"/>
                </a:solidFill>
                <a:latin typeface="Arial" panose="020B0604020202020204" pitchFamily="34" charset="0"/>
                <a:cs typeface="Arial" panose="020B0604020202020204" pitchFamily="34" charset="0"/>
              </a:rPr>
              <a:t> April 2019</a:t>
            </a:r>
          </a:p>
          <a:p>
            <a:r>
              <a:rPr lang="en-GB" sz="2000" dirty="0">
                <a:solidFill>
                  <a:srgbClr val="00A5C0"/>
                </a:solidFill>
                <a:latin typeface="Arial" panose="020B0604020202020204" pitchFamily="34" charset="0"/>
                <a:cs typeface="Arial" panose="020B0604020202020204" pitchFamily="34" charset="0"/>
              </a:rPr>
              <a:t>Increased Amount Paid for Attendance &amp; Achievement Grants </a:t>
            </a:r>
          </a:p>
          <a:p>
            <a:r>
              <a:rPr lang="en-GB" sz="2000" dirty="0">
                <a:solidFill>
                  <a:srgbClr val="00A5C0"/>
                </a:solidFill>
                <a:latin typeface="Arial" panose="020B0604020202020204" pitchFamily="34" charset="0"/>
                <a:cs typeface="Arial" panose="020B0604020202020204" pitchFamily="34" charset="0"/>
              </a:rPr>
              <a:t>Key rules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Supports PAYE staff only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Supports subjects relating to CITB Scope Order only</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Paid in quarterly instalments </a:t>
            </a:r>
            <a:r>
              <a:rPr lang="en-GB" dirty="0">
                <a:latin typeface="Arial" panose="020B0604020202020204" pitchFamily="34" charset="0"/>
                <a:cs typeface="Arial" panose="020B0604020202020204" pitchFamily="34" charset="0"/>
              </a:rPr>
              <a:t>you must confirm you still employ the apprentice using CITB grants online before each payment is made</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If a non CITB managed apprenticeship register within 20 weeks of apprentice start download claim form citb.co.uk/grant</a:t>
            </a:r>
            <a:endParaRPr lang="en-GB" sz="1600" dirty="0">
              <a:latin typeface="Arial" panose="020B0604020202020204" pitchFamily="34" charset="0"/>
              <a:cs typeface="Arial" panose="020B0604020202020204" pitchFamily="34" charset="0"/>
            </a:endParaRPr>
          </a:p>
          <a:p>
            <a:r>
              <a:rPr lang="en-GB" sz="2000" dirty="0">
                <a:solidFill>
                  <a:srgbClr val="00A5C0"/>
                </a:solidFill>
                <a:latin typeface="Arial" panose="020B0604020202020204" pitchFamily="34" charset="0"/>
                <a:cs typeface="Arial" panose="020B0604020202020204" pitchFamily="34" charset="0"/>
              </a:rPr>
              <a:t>Existing apprenticeships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Will continue to be supported to completion, following rates and Grant Scheme Rules from start date.</a:t>
            </a:r>
          </a:p>
          <a:p>
            <a:r>
              <a:rPr lang="en-GB" sz="2000" dirty="0">
                <a:solidFill>
                  <a:srgbClr val="00A5C0"/>
                </a:solidFill>
                <a:latin typeface="Arial" panose="020B0604020202020204" pitchFamily="34" charset="0"/>
                <a:cs typeface="Arial" panose="020B0604020202020204" pitchFamily="34" charset="0"/>
              </a:rPr>
              <a:t>Advanced Craft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Rates may change September 2019</a:t>
            </a:r>
          </a:p>
          <a:p>
            <a:r>
              <a:rPr lang="en-GB" sz="1200" dirty="0">
                <a:solidFill>
                  <a:srgbClr val="4D5D68"/>
                </a:solidFill>
                <a:latin typeface="Arial" panose="020B0604020202020204" pitchFamily="34" charset="0"/>
                <a:cs typeface="Arial" panose="020B0604020202020204" pitchFamily="34" charset="0"/>
              </a:rPr>
              <a:t>						</a:t>
            </a:r>
            <a:endParaRPr lang="en-GB" dirty="0"/>
          </a:p>
        </p:txBody>
      </p:sp>
      <p:sp>
        <p:nvSpPr>
          <p:cNvPr id="9" name="Text Placeholder 6"/>
          <p:cNvSpPr txBox="1">
            <a:spLocks/>
          </p:cNvSpPr>
          <p:nvPr/>
        </p:nvSpPr>
        <p:spPr>
          <a:xfrm>
            <a:off x="6808284" y="2362043"/>
            <a:ext cx="2161268" cy="3889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1" dirty="0">
                <a:solidFill>
                  <a:srgbClr val="00A5C0"/>
                </a:solidFill>
                <a:latin typeface="Arial" panose="020B0604020202020204" pitchFamily="34" charset="0"/>
                <a:cs typeface="Arial" panose="020B0604020202020204" pitchFamily="34" charset="0"/>
              </a:rPr>
              <a:t>Quarterly attendance payment</a:t>
            </a:r>
          </a:p>
          <a:p>
            <a:pPr algn="ctr"/>
            <a:r>
              <a:rPr lang="en-GB" sz="1800" dirty="0">
                <a:solidFill>
                  <a:srgbClr val="00A5C0"/>
                </a:solidFill>
                <a:latin typeface="Arial" panose="020B0604020202020204" pitchFamily="34" charset="0"/>
                <a:cs typeface="Arial" panose="020B0604020202020204" pitchFamily="34" charset="0"/>
              </a:rPr>
              <a:t>Year 1: £2,500</a:t>
            </a:r>
          </a:p>
          <a:p>
            <a:pPr algn="ctr"/>
            <a:r>
              <a:rPr lang="en-GB" sz="1800" dirty="0">
                <a:solidFill>
                  <a:srgbClr val="00A5C0"/>
                </a:solidFill>
                <a:latin typeface="Arial" panose="020B0604020202020204" pitchFamily="34" charset="0"/>
                <a:cs typeface="Arial" panose="020B0604020202020204" pitchFamily="34" charset="0"/>
              </a:rPr>
              <a:t>Year 2: £2,500</a:t>
            </a:r>
          </a:p>
          <a:p>
            <a:pPr algn="ctr"/>
            <a:r>
              <a:rPr lang="en-GB" sz="1800" dirty="0">
                <a:solidFill>
                  <a:srgbClr val="00A5C0"/>
                </a:solidFill>
                <a:latin typeface="Arial" panose="020B0604020202020204" pitchFamily="34" charset="0"/>
                <a:cs typeface="Arial" panose="020B0604020202020204" pitchFamily="34" charset="0"/>
              </a:rPr>
              <a:t>Year 3: £2,500</a:t>
            </a:r>
          </a:p>
          <a:p>
            <a:pPr algn="ctr"/>
            <a:endParaRPr lang="en-GB" sz="1800" dirty="0">
              <a:solidFill>
                <a:srgbClr val="00A5C0"/>
              </a:solidFill>
              <a:latin typeface="Arial" panose="020B0604020202020204" pitchFamily="34" charset="0"/>
              <a:cs typeface="Arial" panose="020B0604020202020204" pitchFamily="34" charset="0"/>
            </a:endParaRPr>
          </a:p>
          <a:p>
            <a:pPr algn="ctr"/>
            <a:r>
              <a:rPr lang="en-GB" sz="1600" b="1" dirty="0">
                <a:solidFill>
                  <a:srgbClr val="00A5C0"/>
                </a:solidFill>
                <a:latin typeface="Arial" panose="020B0604020202020204" pitchFamily="34" charset="0"/>
                <a:cs typeface="Arial" panose="020B0604020202020204" pitchFamily="34" charset="0"/>
              </a:rPr>
              <a:t>Achievement</a:t>
            </a:r>
          </a:p>
          <a:p>
            <a:pPr algn="ctr"/>
            <a:r>
              <a:rPr lang="en-GB" sz="1800" dirty="0">
                <a:solidFill>
                  <a:srgbClr val="00A5C0"/>
                </a:solidFill>
                <a:latin typeface="Arial" panose="020B0604020202020204" pitchFamily="34" charset="0"/>
                <a:cs typeface="Arial" panose="020B0604020202020204" pitchFamily="34" charset="0"/>
              </a:rPr>
              <a:t>Level 2 : £3,500</a:t>
            </a:r>
          </a:p>
          <a:p>
            <a:pPr algn="ctr"/>
            <a:r>
              <a:rPr lang="en-GB" sz="1800" dirty="0">
                <a:solidFill>
                  <a:srgbClr val="00A5C0"/>
                </a:solidFill>
                <a:latin typeface="Arial" panose="020B0604020202020204" pitchFamily="34" charset="0"/>
                <a:cs typeface="Arial" panose="020B0604020202020204" pitchFamily="34" charset="0"/>
              </a:rPr>
              <a:t>Level 3</a:t>
            </a:r>
            <a:r>
              <a:rPr lang="en-GB" sz="1800" dirty="0">
                <a:solidFill>
                  <a:schemeClr val="accent2"/>
                </a:solidFill>
                <a:latin typeface="Arial" panose="020B0604020202020204" pitchFamily="34" charset="0"/>
                <a:cs typeface="Arial" panose="020B0604020202020204" pitchFamily="34" charset="0"/>
              </a:rPr>
              <a:t> </a:t>
            </a:r>
            <a:r>
              <a:rPr lang="en-GB" sz="1800" dirty="0">
                <a:solidFill>
                  <a:srgbClr val="00A5C0"/>
                </a:solidFill>
                <a:latin typeface="Arial" panose="020B0604020202020204" pitchFamily="34" charset="0"/>
                <a:cs typeface="Arial" panose="020B0604020202020204" pitchFamily="34" charset="0"/>
              </a:rPr>
              <a:t>: £3,500</a:t>
            </a:r>
          </a:p>
          <a:p>
            <a:pPr algn="ctr"/>
            <a:r>
              <a:rPr lang="en-GB" sz="1800" dirty="0">
                <a:solidFill>
                  <a:srgbClr val="00A5C0"/>
                </a:solidFill>
                <a:latin typeface="Arial" panose="020B0604020202020204" pitchFamily="34" charset="0"/>
                <a:cs typeface="Arial" panose="020B0604020202020204" pitchFamily="34" charset="0"/>
              </a:rPr>
              <a:t>Level 4+:£3,500</a:t>
            </a:r>
          </a:p>
        </p:txBody>
      </p:sp>
      <p:sp>
        <p:nvSpPr>
          <p:cNvPr id="10" name="Oval 9"/>
          <p:cNvSpPr/>
          <p:nvPr/>
        </p:nvSpPr>
        <p:spPr>
          <a:xfrm>
            <a:off x="6970597" y="9552"/>
            <a:ext cx="2173403" cy="2173403"/>
          </a:xfrm>
          <a:prstGeom prst="ellipse">
            <a:avLst/>
          </a:prstGeom>
          <a:solidFill>
            <a:srgbClr val="00A5C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6561A9"/>
              </a:solidFill>
              <a:latin typeface="Arial" panose="020B0604020202020204" pitchFamily="34" charset="0"/>
              <a:cs typeface="Arial" panose="020B0604020202020204" pitchFamily="34" charset="0"/>
            </a:endParaRPr>
          </a:p>
        </p:txBody>
      </p:sp>
      <p:sp>
        <p:nvSpPr>
          <p:cNvPr id="11" name="Text Placeholder 1"/>
          <p:cNvSpPr txBox="1">
            <a:spLocks/>
          </p:cNvSpPr>
          <p:nvPr/>
        </p:nvSpPr>
        <p:spPr>
          <a:xfrm>
            <a:off x="6970596" y="258707"/>
            <a:ext cx="2173403" cy="165598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Apprenticeships</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5" y="6407479"/>
            <a:ext cx="1033661" cy="39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18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32398" y="811272"/>
            <a:ext cx="6689725" cy="5116236"/>
          </a:xfrm>
        </p:spPr>
        <p:txBody>
          <a:bodyPr/>
          <a:lstStyle/>
          <a:p>
            <a:r>
              <a:rPr lang="en-GB" sz="2000" dirty="0">
                <a:solidFill>
                  <a:srgbClr val="00B1EB"/>
                </a:solidFill>
                <a:latin typeface="Arial" panose="020B0604020202020204" pitchFamily="34" charset="0"/>
                <a:cs typeface="Arial" panose="020B0604020202020204" pitchFamily="34" charset="0"/>
              </a:rPr>
              <a:t>Key changes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Now claim maximum of </a:t>
            </a:r>
            <a:r>
              <a:rPr lang="en-GB" b="1" dirty="0">
                <a:latin typeface="Arial" panose="020B0604020202020204" pitchFamily="34" charset="0"/>
                <a:cs typeface="Arial" panose="020B0604020202020204" pitchFamily="34" charset="0"/>
              </a:rPr>
              <a:t>4</a:t>
            </a:r>
            <a:r>
              <a:rPr lang="en-GB" dirty="0">
                <a:latin typeface="Arial" panose="020B0604020202020204" pitchFamily="34" charset="0"/>
                <a:cs typeface="Arial" panose="020B0604020202020204" pitchFamily="34" charset="0"/>
              </a:rPr>
              <a:t> achievements at each level per person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additional</a:t>
            </a:r>
            <a:r>
              <a:rPr lang="en-GB" b="1" dirty="0">
                <a:latin typeface="Arial" panose="020B0604020202020204" pitchFamily="34" charset="0"/>
                <a:cs typeface="Arial" panose="020B0604020202020204" pitchFamily="34" charset="0"/>
              </a:rPr>
              <a:t> grant for specific plant-related vocational qualification (VQ) units</a:t>
            </a:r>
            <a:r>
              <a:rPr lang="en-GB" dirty="0">
                <a:latin typeface="Arial" panose="020B0604020202020204" pitchFamily="34" charset="0"/>
                <a:cs typeface="Arial" panose="020B0604020202020204" pitchFamily="34" charset="0"/>
              </a:rPr>
              <a:t> is £300 each, up to a maximum of 3 per person per lifetime.</a:t>
            </a:r>
          </a:p>
          <a:p>
            <a:endParaRPr lang="en-GB" sz="2000" dirty="0">
              <a:solidFill>
                <a:srgbClr val="00B1EB"/>
              </a:solidFill>
              <a:latin typeface="Arial" panose="020B0604020202020204" pitchFamily="34" charset="0"/>
              <a:cs typeface="Arial" panose="020B0604020202020204" pitchFamily="34" charset="0"/>
            </a:endParaRPr>
          </a:p>
          <a:p>
            <a:r>
              <a:rPr lang="en-GB" sz="2000" dirty="0">
                <a:solidFill>
                  <a:srgbClr val="00B1EB"/>
                </a:solidFill>
                <a:latin typeface="Arial" panose="020B0604020202020204" pitchFamily="34" charset="0"/>
                <a:cs typeface="Arial" panose="020B0604020202020204" pitchFamily="34" charset="0"/>
              </a:rPr>
              <a:t>Key rules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NVQ’s &amp; SVQ’s at Level 2 and above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NEBOSH Cert in Construction Health &amp; Safety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Plant related vocational qualification (VQ) achievements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Specific plant-related VQ units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sz="2000" dirty="0">
                <a:solidFill>
                  <a:srgbClr val="00B1EB"/>
                </a:solidFill>
                <a:latin typeface="Arial" panose="020B0604020202020204" pitchFamily="34" charset="0"/>
                <a:cs typeface="Arial" panose="020B0604020202020204" pitchFamily="34" charset="0"/>
              </a:rPr>
              <a:t>Manual claim</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These grants continue to be claimed manually.</a:t>
            </a:r>
          </a:p>
          <a:p>
            <a:endParaRPr lang="en-GB" sz="1600" dirty="0">
              <a:latin typeface="Arial" panose="020B0604020202020204" pitchFamily="34" charset="0"/>
              <a:cs typeface="Arial" panose="020B0604020202020204" pitchFamily="34" charset="0"/>
            </a:endParaRPr>
          </a:p>
          <a:p>
            <a:endParaRPr lang="en-GB" dirty="0">
              <a:solidFill>
                <a:srgbClr val="B1006E"/>
              </a:solidFill>
              <a:latin typeface="Arial" panose="020B0604020202020204" pitchFamily="34" charset="0"/>
              <a:cs typeface="Arial" panose="020B0604020202020204" pitchFamily="34" charset="0"/>
            </a:endParaRPr>
          </a:p>
          <a:p>
            <a:endParaRPr lang="en-GB" dirty="0"/>
          </a:p>
        </p:txBody>
      </p:sp>
      <p:sp>
        <p:nvSpPr>
          <p:cNvPr id="9" name="Text Placeholder 6"/>
          <p:cNvSpPr txBox="1">
            <a:spLocks/>
          </p:cNvSpPr>
          <p:nvPr/>
        </p:nvSpPr>
        <p:spPr>
          <a:xfrm>
            <a:off x="6921439" y="2649751"/>
            <a:ext cx="2161268" cy="3889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600" b="1" dirty="0">
                <a:solidFill>
                  <a:srgbClr val="00B1EB"/>
                </a:solidFill>
                <a:latin typeface="Arial" panose="020B0604020202020204" pitchFamily="34" charset="0"/>
                <a:cs typeface="Arial" panose="020B0604020202020204" pitchFamily="34" charset="0"/>
              </a:rPr>
              <a:t>Achievement</a:t>
            </a:r>
          </a:p>
          <a:p>
            <a:pPr algn="ctr"/>
            <a:r>
              <a:rPr lang="en-GB" sz="1800" dirty="0">
                <a:solidFill>
                  <a:srgbClr val="00B1EB"/>
                </a:solidFill>
                <a:latin typeface="Arial" panose="020B0604020202020204" pitchFamily="34" charset="0"/>
                <a:cs typeface="Arial" panose="020B0604020202020204" pitchFamily="34" charset="0"/>
              </a:rPr>
              <a:t>£600</a:t>
            </a:r>
          </a:p>
          <a:p>
            <a:pPr algn="ctr"/>
            <a:endParaRPr lang="en-GB" sz="1800" dirty="0">
              <a:solidFill>
                <a:srgbClr val="00B1EB"/>
              </a:solidFill>
              <a:latin typeface="Arial" panose="020B0604020202020204" pitchFamily="34" charset="0"/>
              <a:cs typeface="Arial" panose="020B0604020202020204" pitchFamily="34" charset="0"/>
            </a:endParaRPr>
          </a:p>
          <a:p>
            <a:pPr algn="ctr"/>
            <a:r>
              <a:rPr lang="en-GB" sz="1600" b="1" dirty="0">
                <a:solidFill>
                  <a:srgbClr val="00B1EB"/>
                </a:solidFill>
                <a:latin typeface="Arial" panose="020B0604020202020204" pitchFamily="34" charset="0"/>
                <a:cs typeface="Arial" panose="020B0604020202020204" pitchFamily="34" charset="0"/>
              </a:rPr>
              <a:t>Additional Plant NVQ units </a:t>
            </a:r>
          </a:p>
          <a:p>
            <a:pPr algn="ctr"/>
            <a:r>
              <a:rPr lang="en-GB" sz="1800" dirty="0">
                <a:solidFill>
                  <a:srgbClr val="00B1EB"/>
                </a:solidFill>
                <a:latin typeface="Arial" panose="020B0604020202020204" pitchFamily="34" charset="0"/>
                <a:cs typeface="Arial" panose="020B0604020202020204" pitchFamily="34" charset="0"/>
              </a:rPr>
              <a:t>£300</a:t>
            </a:r>
          </a:p>
          <a:p>
            <a:pPr algn="ctr"/>
            <a:endParaRPr lang="en-GB" sz="1800" dirty="0">
              <a:solidFill>
                <a:srgbClr val="00B1EB"/>
              </a:solidFill>
            </a:endParaRPr>
          </a:p>
        </p:txBody>
      </p:sp>
      <p:sp>
        <p:nvSpPr>
          <p:cNvPr id="10" name="Oval 9"/>
          <p:cNvSpPr/>
          <p:nvPr/>
        </p:nvSpPr>
        <p:spPr>
          <a:xfrm>
            <a:off x="6894085" y="188640"/>
            <a:ext cx="2173403" cy="2173403"/>
          </a:xfrm>
          <a:prstGeom prst="ellipse">
            <a:avLst/>
          </a:prstGeom>
          <a:solidFill>
            <a:srgbClr val="00B1E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solidFill>
                <a:srgbClr val="6561A9"/>
              </a:solidFill>
              <a:latin typeface="Arial" panose="020B0604020202020204" pitchFamily="34" charset="0"/>
              <a:cs typeface="Arial" panose="020B0604020202020204" pitchFamily="34" charset="0"/>
            </a:endParaRPr>
          </a:p>
        </p:txBody>
      </p:sp>
      <p:sp>
        <p:nvSpPr>
          <p:cNvPr id="11" name="Text Placeholder 1"/>
          <p:cNvSpPr txBox="1">
            <a:spLocks/>
          </p:cNvSpPr>
          <p:nvPr/>
        </p:nvSpPr>
        <p:spPr>
          <a:xfrm>
            <a:off x="6983413" y="447347"/>
            <a:ext cx="2160587" cy="165598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Short-period Qualifications</a:t>
            </a: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491" y="6165306"/>
            <a:ext cx="1045165" cy="39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15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95959" y="744539"/>
            <a:ext cx="6466793" cy="5116236"/>
          </a:xfrm>
        </p:spPr>
        <p:txBody>
          <a:bodyPr/>
          <a:lstStyle/>
          <a:p>
            <a:r>
              <a:rPr lang="en-GB" sz="2000" b="1" dirty="0">
                <a:solidFill>
                  <a:srgbClr val="B1006E"/>
                </a:solidFill>
                <a:latin typeface="Arial" panose="020B0604020202020204" pitchFamily="34" charset="0"/>
                <a:cs typeface="Arial" panose="020B0604020202020204" pitchFamily="34" charset="0"/>
              </a:rPr>
              <a:t>Grant is paid for passing theory &amp; practical elements for CPCS technical tests only</a:t>
            </a:r>
          </a:p>
          <a:p>
            <a:endParaRPr lang="en-GB" sz="2000" dirty="0">
              <a:solidFill>
                <a:srgbClr val="B1006E"/>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sz="2000" dirty="0">
                <a:solidFill>
                  <a:srgbClr val="B1006E"/>
                </a:solidFill>
                <a:latin typeface="Arial" panose="020B0604020202020204" pitchFamily="34" charset="0"/>
                <a:cs typeface="Arial" panose="020B0604020202020204" pitchFamily="34" charset="0"/>
              </a:rPr>
              <a:t>Course limits</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You can claim up to maximum of 2 claims per person per grant scheme year for both theory and practical tests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r>
              <a:rPr lang="en-GB" sz="2000" dirty="0">
                <a:solidFill>
                  <a:srgbClr val="B1006E"/>
                </a:solidFill>
                <a:latin typeface="Arial" panose="020B0604020202020204" pitchFamily="34" charset="0"/>
                <a:cs typeface="Arial" panose="020B0604020202020204" pitchFamily="34" charset="0"/>
              </a:rPr>
              <a:t>Automatic payment</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CPCS test centre will submit the achievement with employers CITB registration number. </a:t>
            </a:r>
          </a:p>
          <a:p>
            <a:pPr marL="342900" indent="-342900">
              <a:buFont typeface="Arial" panose="020B0604020202020204" pitchFamily="34" charset="0"/>
              <a:buChar char="•"/>
            </a:pPr>
            <a:endParaRPr lang="en-GB" dirty="0">
              <a:solidFill>
                <a:srgbClr val="B1006E"/>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dirty="0">
              <a:solidFill>
                <a:srgbClr val="B1006E"/>
              </a:solidFill>
              <a:latin typeface="Arial" panose="020B0604020202020204" pitchFamily="34" charset="0"/>
              <a:cs typeface="Arial" panose="020B0604020202020204" pitchFamily="34" charset="0"/>
            </a:endParaRPr>
          </a:p>
        </p:txBody>
      </p:sp>
      <p:sp>
        <p:nvSpPr>
          <p:cNvPr id="9" name="Text Placeholder 6"/>
          <p:cNvSpPr txBox="1">
            <a:spLocks/>
          </p:cNvSpPr>
          <p:nvPr/>
        </p:nvSpPr>
        <p:spPr>
          <a:xfrm>
            <a:off x="6762071" y="2415848"/>
            <a:ext cx="2161268" cy="3889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800" b="1" dirty="0">
                <a:solidFill>
                  <a:srgbClr val="B1006E"/>
                </a:solidFill>
                <a:latin typeface="Arial" panose="020B0604020202020204" pitchFamily="34" charset="0"/>
                <a:cs typeface="Arial" panose="020B0604020202020204" pitchFamily="34" charset="0"/>
              </a:rPr>
              <a:t>Theory </a:t>
            </a:r>
          </a:p>
          <a:p>
            <a:pPr algn="ctr"/>
            <a:r>
              <a:rPr lang="en-GB" sz="1800" dirty="0">
                <a:solidFill>
                  <a:srgbClr val="B1006E"/>
                </a:solidFill>
                <a:latin typeface="Arial" panose="020B0604020202020204" pitchFamily="34" charset="0"/>
                <a:cs typeface="Arial" panose="020B0604020202020204" pitchFamily="34" charset="0"/>
              </a:rPr>
              <a:t>£60 max</a:t>
            </a:r>
          </a:p>
          <a:p>
            <a:pPr algn="ctr"/>
            <a:r>
              <a:rPr lang="en-GB" sz="1800" b="1" dirty="0">
                <a:solidFill>
                  <a:srgbClr val="B1006E"/>
                </a:solidFill>
                <a:latin typeface="Arial" panose="020B0604020202020204" pitchFamily="34" charset="0"/>
                <a:cs typeface="Arial" panose="020B0604020202020204" pitchFamily="34" charset="0"/>
              </a:rPr>
              <a:t>Practical</a:t>
            </a:r>
            <a:r>
              <a:rPr lang="en-GB" sz="1800" dirty="0">
                <a:solidFill>
                  <a:srgbClr val="B1006E"/>
                </a:solidFill>
                <a:latin typeface="Arial" panose="020B0604020202020204" pitchFamily="34" charset="0"/>
                <a:cs typeface="Arial" panose="020B0604020202020204" pitchFamily="34" charset="0"/>
              </a:rPr>
              <a:t> </a:t>
            </a:r>
          </a:p>
          <a:p>
            <a:pPr algn="ctr"/>
            <a:r>
              <a:rPr lang="en-GB" sz="1800" dirty="0">
                <a:solidFill>
                  <a:srgbClr val="B1006E"/>
                </a:solidFill>
                <a:latin typeface="Arial" panose="020B0604020202020204" pitchFamily="34" charset="0"/>
                <a:cs typeface="Arial" panose="020B0604020202020204" pitchFamily="34" charset="0"/>
              </a:rPr>
              <a:t>based on category of plant </a:t>
            </a:r>
          </a:p>
          <a:p>
            <a:pPr algn="ctr"/>
            <a:r>
              <a:rPr lang="en-GB" sz="1800" dirty="0">
                <a:solidFill>
                  <a:srgbClr val="B1006E"/>
                </a:solidFill>
                <a:latin typeface="Arial" panose="020B0604020202020204" pitchFamily="34" charset="0"/>
                <a:cs typeface="Arial" panose="020B0604020202020204" pitchFamily="34" charset="0"/>
              </a:rPr>
              <a:t>Rate 1: £190</a:t>
            </a:r>
          </a:p>
          <a:p>
            <a:pPr algn="ctr"/>
            <a:r>
              <a:rPr lang="en-GB" sz="1800" dirty="0">
                <a:solidFill>
                  <a:srgbClr val="B1006E"/>
                </a:solidFill>
                <a:latin typeface="Arial" panose="020B0604020202020204" pitchFamily="34" charset="0"/>
                <a:cs typeface="Arial" panose="020B0604020202020204" pitchFamily="34" charset="0"/>
              </a:rPr>
              <a:t>Rate 2: £240</a:t>
            </a:r>
          </a:p>
          <a:p>
            <a:pPr algn="ctr"/>
            <a:r>
              <a:rPr lang="en-GB" sz="1800" dirty="0">
                <a:solidFill>
                  <a:srgbClr val="B1006E"/>
                </a:solidFill>
                <a:latin typeface="Arial" panose="020B0604020202020204" pitchFamily="34" charset="0"/>
                <a:cs typeface="Arial" panose="020B0604020202020204" pitchFamily="34" charset="0"/>
              </a:rPr>
              <a:t>Rate 3: £410</a:t>
            </a:r>
          </a:p>
          <a:p>
            <a:pPr algn="ctr"/>
            <a:endParaRPr lang="en-GB" sz="1800" dirty="0">
              <a:solidFill>
                <a:srgbClr val="B1006E"/>
              </a:solidFill>
              <a:latin typeface="Arial" panose="020B0604020202020204" pitchFamily="34" charset="0"/>
              <a:cs typeface="Arial" panose="020B0604020202020204" pitchFamily="34" charset="0"/>
            </a:endParaRPr>
          </a:p>
        </p:txBody>
      </p:sp>
      <p:sp>
        <p:nvSpPr>
          <p:cNvPr id="4" name="Oval 3"/>
          <p:cNvSpPr/>
          <p:nvPr/>
        </p:nvSpPr>
        <p:spPr>
          <a:xfrm>
            <a:off x="6999885" y="45678"/>
            <a:ext cx="2173403" cy="2173403"/>
          </a:xfrm>
          <a:prstGeom prst="ellipse">
            <a:avLst/>
          </a:prstGeom>
          <a:solidFill>
            <a:srgbClr val="B1006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Plant Grants</a:t>
            </a:r>
          </a:p>
          <a:p>
            <a:pPr algn="ctr"/>
            <a:endParaRPr lang="en-US" dirty="0">
              <a:solidFill>
                <a:srgbClr val="B1006E"/>
              </a:solidFill>
              <a:latin typeface="Arial" panose="020B0604020202020204" pitchFamily="34" charset="0"/>
              <a:cs typeface="Arial" panose="020B0604020202020204" pitchFamily="34" charset="0"/>
            </a:endParaRPr>
          </a:p>
        </p:txBody>
      </p:sp>
      <p:sp>
        <p:nvSpPr>
          <p:cNvPr id="6" name="Text Placeholder 1"/>
          <p:cNvSpPr txBox="1">
            <a:spLocks/>
          </p:cNvSpPr>
          <p:nvPr/>
        </p:nvSpPr>
        <p:spPr>
          <a:xfrm>
            <a:off x="6762752" y="1132380"/>
            <a:ext cx="2160587" cy="165598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dirty="0">
              <a:solidFill>
                <a:schemeClr val="bg1"/>
              </a:solidFill>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5" y="6334424"/>
            <a:ext cx="979562" cy="37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3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GB" sz="2000" dirty="0">
                <a:solidFill>
                  <a:srgbClr val="B1006E"/>
                </a:solidFill>
              </a:rPr>
              <a:t>No Change</a:t>
            </a:r>
          </a:p>
          <a:p>
            <a:endParaRPr lang="en-GB" sz="2000" dirty="0">
              <a:solidFill>
                <a:srgbClr val="B1006E"/>
              </a:solidFill>
            </a:endParaRPr>
          </a:p>
          <a:p>
            <a:pPr>
              <a:lnSpc>
                <a:spcPct val="90000"/>
              </a:lnSpc>
              <a:spcBef>
                <a:spcPct val="0"/>
              </a:spcBef>
            </a:pPr>
            <a:r>
              <a:rPr lang="en-GB" sz="2000" dirty="0">
                <a:solidFill>
                  <a:srgbClr val="9F925E"/>
                </a:solidFill>
                <a:latin typeface="Arial" panose="020B0604020202020204" pitchFamily="34" charset="0"/>
                <a:ea typeface="+mj-ea"/>
                <a:cs typeface="Arial" panose="020B0604020202020204" pitchFamily="34" charset="0"/>
              </a:rPr>
              <a:t>Key rules</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Includes HND, HNC, and Degree-level qualifications</a:t>
            </a:r>
          </a:p>
          <a:p>
            <a:endParaRPr lang="en-GB" sz="1600" dirty="0">
              <a:latin typeface="Arial" panose="020B0604020202020204" pitchFamily="34" charset="0"/>
              <a:cs typeface="Arial" panose="020B0604020202020204" pitchFamily="34" charset="0"/>
            </a:endParaRPr>
          </a:p>
          <a:p>
            <a:r>
              <a:rPr lang="en-GB" sz="2000" dirty="0">
                <a:solidFill>
                  <a:srgbClr val="9F925E"/>
                </a:solidFill>
                <a:latin typeface="Arial" panose="020B0604020202020204" pitchFamily="34" charset="0"/>
                <a:cs typeface="Arial" panose="020B0604020202020204" pitchFamily="34" charset="0"/>
              </a:rPr>
              <a:t>Manual Claim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a:t>
            </a:r>
            <a:r>
              <a:rPr lang="en-GB" sz="1600" dirty="0">
                <a:latin typeface="Arial" panose="020B0604020202020204" pitchFamily="34" charset="0"/>
                <a:cs typeface="Arial" panose="020B0604020202020204" pitchFamily="34" charset="0"/>
              </a:rPr>
              <a:t>hese grants continue to be claimed manually</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Set up at beginning of attendance, with quarterly payments, </a:t>
            </a:r>
          </a:p>
          <a:p>
            <a:r>
              <a:rPr lang="en-GB" dirty="0">
                <a:latin typeface="Arial" panose="020B0604020202020204" pitchFamily="34" charset="0"/>
                <a:cs typeface="Arial" panose="020B0604020202020204" pitchFamily="34" charset="0"/>
              </a:rPr>
              <a:t>     similarly to apprenticeship grants</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endParaRPr lang="en-GB" dirty="0">
              <a:solidFill>
                <a:srgbClr val="B1006E"/>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t>
            </a:r>
          </a:p>
          <a:p>
            <a:endParaRPr lang="en-GB"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a:p>
            <a:endParaRPr lang="en-GB" dirty="0"/>
          </a:p>
        </p:txBody>
      </p:sp>
      <p:sp>
        <p:nvSpPr>
          <p:cNvPr id="9" name="Text Placeholder 6"/>
          <p:cNvSpPr txBox="1">
            <a:spLocks/>
          </p:cNvSpPr>
          <p:nvPr/>
        </p:nvSpPr>
        <p:spPr>
          <a:xfrm>
            <a:off x="6656527" y="3066124"/>
            <a:ext cx="2161268" cy="3889624"/>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800" dirty="0">
              <a:solidFill>
                <a:srgbClr val="6561A9"/>
              </a:solidFill>
            </a:endParaRPr>
          </a:p>
          <a:p>
            <a:pPr algn="ctr"/>
            <a:r>
              <a:rPr lang="en-GB" dirty="0">
                <a:solidFill>
                  <a:srgbClr val="9F925E"/>
                </a:solidFill>
                <a:latin typeface="Arial" panose="020B0604020202020204" pitchFamily="34" charset="0"/>
                <a:cs typeface="Arial" panose="020B0604020202020204" pitchFamily="34" charset="0"/>
              </a:rPr>
              <a:t>Quarterly attendance payment</a:t>
            </a:r>
          </a:p>
          <a:p>
            <a:pPr algn="ctr"/>
            <a:r>
              <a:rPr lang="en-GB" dirty="0">
                <a:solidFill>
                  <a:srgbClr val="9F925E"/>
                </a:solidFill>
                <a:latin typeface="Arial" panose="020B0604020202020204" pitchFamily="34" charset="0"/>
                <a:cs typeface="Arial" panose="020B0604020202020204" pitchFamily="34" charset="0"/>
              </a:rPr>
              <a:t>£1,125 per year</a:t>
            </a:r>
          </a:p>
          <a:p>
            <a:pPr algn="ctr"/>
            <a:r>
              <a:rPr lang="en-GB" dirty="0">
                <a:solidFill>
                  <a:srgbClr val="9F925E"/>
                </a:solidFill>
                <a:latin typeface="Arial" panose="020B0604020202020204" pitchFamily="34" charset="0"/>
                <a:cs typeface="Arial" panose="020B0604020202020204" pitchFamily="34" charset="0"/>
              </a:rPr>
              <a:t>Achievement</a:t>
            </a:r>
          </a:p>
          <a:p>
            <a:pPr algn="ctr"/>
            <a:r>
              <a:rPr lang="en-GB" dirty="0">
                <a:solidFill>
                  <a:srgbClr val="9F925E"/>
                </a:solidFill>
                <a:latin typeface="Arial" panose="020B0604020202020204" pitchFamily="34" charset="0"/>
                <a:cs typeface="Arial" panose="020B0604020202020204" pitchFamily="34" charset="0"/>
              </a:rPr>
              <a:t>£1,875</a:t>
            </a:r>
          </a:p>
          <a:p>
            <a:pPr algn="ctr"/>
            <a:endParaRPr lang="en-GB" sz="1800" dirty="0">
              <a:solidFill>
                <a:srgbClr val="B1006E"/>
              </a:solidFill>
              <a:latin typeface="Arial" panose="020B0604020202020204" pitchFamily="34" charset="0"/>
              <a:cs typeface="Arial" panose="020B0604020202020204" pitchFamily="34" charset="0"/>
            </a:endParaRPr>
          </a:p>
        </p:txBody>
      </p:sp>
      <p:sp>
        <p:nvSpPr>
          <p:cNvPr id="4" name="Oval 3"/>
          <p:cNvSpPr/>
          <p:nvPr/>
        </p:nvSpPr>
        <p:spPr>
          <a:xfrm>
            <a:off x="6588011" y="892722"/>
            <a:ext cx="2173403" cy="2173403"/>
          </a:xfrm>
          <a:prstGeom prst="ellipse">
            <a:avLst/>
          </a:prstGeom>
          <a:solidFill>
            <a:srgbClr val="9F925E"/>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rgbClr val="B1006E"/>
              </a:solidFill>
              <a:latin typeface="Arial" panose="020B0604020202020204" pitchFamily="34" charset="0"/>
              <a:cs typeface="Arial" panose="020B0604020202020204" pitchFamily="34" charset="0"/>
            </a:endParaRPr>
          </a:p>
        </p:txBody>
      </p:sp>
      <p:sp>
        <p:nvSpPr>
          <p:cNvPr id="6" name="Text Placeholder 1"/>
          <p:cNvSpPr txBox="1">
            <a:spLocks/>
          </p:cNvSpPr>
          <p:nvPr/>
        </p:nvSpPr>
        <p:spPr>
          <a:xfrm>
            <a:off x="6600827" y="1125537"/>
            <a:ext cx="2160587" cy="1655987"/>
          </a:xfrm>
          <a:prstGeom prst="rect">
            <a:avLst/>
          </a:prstGeo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Long-period Qualifications</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6148079"/>
            <a:ext cx="1090182" cy="41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4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1556792"/>
            <a:ext cx="8496943" cy="4248472"/>
          </a:xfrm>
          <a:solidFill>
            <a:schemeClr val="accent4">
              <a:lumMod val="20000"/>
              <a:lumOff val="80000"/>
            </a:schemeClr>
          </a:solidFill>
        </p:spPr>
        <p:txBody>
          <a:bodyPr/>
          <a:lstStyle/>
          <a:p>
            <a:endParaRPr lang="en-GB" dirty="0"/>
          </a:p>
          <a:p>
            <a:pPr marL="285750" indent="-285750">
              <a:buFont typeface="Arial" panose="020B0604020202020204" pitchFamily="34" charset="0"/>
              <a:buChar char="•"/>
            </a:pPr>
            <a:r>
              <a:rPr lang="en-GB" dirty="0"/>
              <a:t>Ensure your ATO has your CITB registration number</a:t>
            </a:r>
          </a:p>
          <a:p>
            <a:pPr marL="285750" indent="-285750">
              <a:buFont typeface="Arial" panose="020B0604020202020204" pitchFamily="34" charset="0"/>
              <a:buChar char="•"/>
            </a:pPr>
            <a:r>
              <a:rPr lang="en-GB" dirty="0"/>
              <a:t>If using a 3</a:t>
            </a:r>
            <a:r>
              <a:rPr lang="en-GB" baseline="30000" dirty="0"/>
              <a:t>rd</a:t>
            </a:r>
            <a:r>
              <a:rPr lang="en-GB" dirty="0"/>
              <a:t> Party to book training ensure actual ATO has your details to claim</a:t>
            </a:r>
          </a:p>
          <a:p>
            <a:pPr marL="285750" indent="-285750">
              <a:buFont typeface="Arial" panose="020B0604020202020204" pitchFamily="34" charset="0"/>
              <a:buChar char="•"/>
            </a:pPr>
            <a:r>
              <a:rPr lang="en-GB" dirty="0"/>
              <a:t>Clarify your ATO is accredited to deliver specific training</a:t>
            </a:r>
          </a:p>
          <a:p>
            <a:pPr marL="285750" indent="-285750">
              <a:buFont typeface="Arial" panose="020B0604020202020204" pitchFamily="34" charset="0"/>
              <a:buChar char="•"/>
            </a:pPr>
            <a:r>
              <a:rPr lang="en-GB" dirty="0"/>
              <a:t>Site Safety Plus and CPCS process has not changed - automatic grants</a:t>
            </a:r>
          </a:p>
          <a:p>
            <a:pPr marL="285750" indent="-285750">
              <a:buFont typeface="Arial" panose="020B0604020202020204" pitchFamily="34" charset="0"/>
              <a:buChar char="•"/>
            </a:pPr>
            <a:r>
              <a:rPr lang="en-GB" dirty="0"/>
              <a:t>Use an ATO</a:t>
            </a:r>
          </a:p>
          <a:p>
            <a:pPr marL="285750" indent="-285750">
              <a:buFont typeface="Arial" panose="020B0604020202020204" pitchFamily="34" charset="0"/>
              <a:buChar char="•"/>
            </a:pPr>
            <a:r>
              <a:rPr lang="en-GB" dirty="0"/>
              <a:t>Manual Claims:- </a:t>
            </a:r>
          </a:p>
          <a:p>
            <a:pPr marL="742939" lvl="1" indent="-285750">
              <a:buFont typeface="Arial" panose="020B0604020202020204" pitchFamily="34" charset="0"/>
              <a:buChar char="•"/>
            </a:pPr>
            <a:r>
              <a:rPr lang="en-GB" sz="1600" dirty="0"/>
              <a:t>Bulk Upload</a:t>
            </a:r>
          </a:p>
          <a:p>
            <a:pPr marL="742939" lvl="1" indent="-285750">
              <a:buFont typeface="Arial" panose="020B0604020202020204" pitchFamily="34" charset="0"/>
              <a:buChar char="•"/>
            </a:pPr>
            <a:r>
              <a:rPr lang="en-GB" sz="1600" dirty="0"/>
              <a:t>Check GET code</a:t>
            </a:r>
          </a:p>
          <a:p>
            <a:pPr marL="742939" lvl="1" indent="-285750">
              <a:buFont typeface="Arial" panose="020B0604020202020204" pitchFamily="34" charset="0"/>
              <a:buChar char="•"/>
            </a:pPr>
            <a:r>
              <a:rPr lang="en-GB" sz="1600" dirty="0"/>
              <a:t>No blanks</a:t>
            </a:r>
          </a:p>
          <a:p>
            <a:pPr marL="742939" lvl="1" indent="-285750">
              <a:buFont typeface="Arial" panose="020B0604020202020204" pitchFamily="34" charset="0"/>
              <a:buChar char="•"/>
            </a:pPr>
            <a:r>
              <a:rPr lang="en-GB" sz="1600" dirty="0"/>
              <a:t>Upload don’t save</a:t>
            </a:r>
          </a:p>
          <a:p>
            <a:pPr lvl="1"/>
            <a:endParaRPr lang="en-GB" sz="1600" dirty="0"/>
          </a:p>
          <a:p>
            <a:pPr marL="742939" lvl="1" indent="-285750">
              <a:buFont typeface="Arial" panose="020B0604020202020204" pitchFamily="34" charset="0"/>
              <a:buChar char="•"/>
            </a:pPr>
            <a:endParaRPr lang="en-GB" sz="1600" dirty="0"/>
          </a:p>
          <a:p>
            <a:pPr marL="742939" lvl="1" indent="-285750">
              <a:buFont typeface="Arial" panose="020B0604020202020204" pitchFamily="34" charset="0"/>
              <a:buChar char="•"/>
            </a:pPr>
            <a:endParaRPr lang="en-GB" sz="1600" dirty="0"/>
          </a:p>
          <a:p>
            <a:endParaRPr lang="en-GB" dirty="0"/>
          </a:p>
          <a:p>
            <a:endParaRPr lang="en-GB" dirty="0"/>
          </a:p>
        </p:txBody>
      </p:sp>
      <p:sp>
        <p:nvSpPr>
          <p:cNvPr id="3" name="Title 2"/>
          <p:cNvSpPr>
            <a:spLocks noGrp="1"/>
          </p:cNvSpPr>
          <p:nvPr>
            <p:ph type="title"/>
          </p:nvPr>
        </p:nvSpPr>
        <p:spPr/>
        <p:txBody>
          <a:bodyPr/>
          <a:lstStyle/>
          <a:p>
            <a:r>
              <a:rPr lang="en-GB" dirty="0"/>
              <a:t>Top tips to claiming</a:t>
            </a:r>
          </a:p>
        </p:txBody>
      </p:sp>
    </p:spTree>
    <p:extLst>
      <p:ext uri="{BB962C8B-B14F-4D97-AF65-F5344CB8AC3E}">
        <p14:creationId xmlns:p14="http://schemas.microsoft.com/office/powerpoint/2010/main" val="1577795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ppt/theme/theme11.xml><?xml version="1.0" encoding="utf-8"?>
<a:theme xmlns:a="http://schemas.openxmlformats.org/drawingml/2006/main" name="6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and_16_9.potx" id="{05FA7687-8DA9-475D-8798-6DBDD57CA9BD}" vid="{B2866828-4D13-4904-8B7C-784377E5321B}"/>
    </a:ext>
  </a:extLst>
</a:theme>
</file>

<file path=ppt/theme/theme12.xml><?xml version="1.0" encoding="utf-8"?>
<a:theme xmlns:a="http://schemas.openxmlformats.org/drawingml/2006/main" name="7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and_16_9.potx" id="{05FA7687-8DA9-475D-8798-6DBDD57CA9BD}" vid="{B2866828-4D13-4904-8B7C-784377E5321B}"/>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SF_StockPresentation_Sep2017_V1.2">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PT_Template_4/3_04.04.17" id="{4B94A233-7E30-6E46-87EB-C73E278C447F}" vid="{0462B7F4-23FD-6C4B-9CBC-4C119564A463}"/>
    </a:ext>
  </a:extLst>
</a:theme>
</file>

<file path=ppt/theme/theme4.xml><?xml version="1.0" encoding="utf-8"?>
<a:theme xmlns:a="http://schemas.openxmlformats.org/drawingml/2006/main" name="1_FSF_StockPresentation_Sep2017_V1.2">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PT_Template_4/3_04.04.17" id="{4B94A233-7E30-6E46-87EB-C73E278C447F}" vid="{0462B7F4-23FD-6C4B-9CBC-4C119564A463}"/>
    </a:ext>
  </a:extLst>
</a:theme>
</file>

<file path=ppt/theme/theme5.xml><?xml version="1.0" encoding="utf-8"?>
<a:theme xmlns:a="http://schemas.openxmlformats.org/drawingml/2006/main" name="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ppt/theme/theme6.xml><?xml version="1.0" encoding="utf-8"?>
<a:theme xmlns:a="http://schemas.openxmlformats.org/drawingml/2006/main" name="1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ppt/theme/theme7.xml><?xml version="1.0" encoding="utf-8"?>
<a:theme xmlns:a="http://schemas.openxmlformats.org/drawingml/2006/main" name="2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ppt/theme/theme8.xml><?xml version="1.0" encoding="utf-8"?>
<a:theme xmlns:a="http://schemas.openxmlformats.org/drawingml/2006/main" name="3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ppt/theme/theme9.xml><?xml version="1.0" encoding="utf-8"?>
<a:theme xmlns:a="http://schemas.openxmlformats.org/drawingml/2006/main" name="4_Main Slides">
  <a:themeElements>
    <a:clrScheme name="CITB Colours">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PT_Template_4/3_04.04.17" id="{4B94A233-7E30-6E46-87EB-C73E278C447F}" vid="{E6C8640B-74C0-9C49-AD74-E928B9AD1A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331D1868D7E2409DFC31960DF120A8" ma:contentTypeVersion="4" ma:contentTypeDescription="Create a new document." ma:contentTypeScope="" ma:versionID="527407c6d62959962bb13c2715196d4f">
  <xsd:schema xmlns:xsd="http://www.w3.org/2001/XMLSchema" xmlns:xs="http://www.w3.org/2001/XMLSchema" xmlns:p="http://schemas.microsoft.com/office/2006/metadata/properties" xmlns:ns2="97e8103a-b379-4a89-978b-833aebadb3c8" xmlns:ns3="06ba8a27-35cf-4d76-b036-a8500f6ad968" targetNamespace="http://schemas.microsoft.com/office/2006/metadata/properties" ma:root="true" ma:fieldsID="b8162472aab01272a46a6a59454218c1" ns2:_="" ns3:_="">
    <xsd:import namespace="97e8103a-b379-4a89-978b-833aebadb3c8"/>
    <xsd:import namespace="06ba8a27-35cf-4d76-b036-a8500f6ad9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8103a-b379-4a89-978b-833aebadb3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ba8a27-35cf-4d76-b036-a8500f6ad9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F49745-B115-4BF5-8386-C5A19E01CF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8103a-b379-4a89-978b-833aebadb3c8"/>
    <ds:schemaRef ds:uri="06ba8a27-35cf-4d76-b036-a8500f6ad9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A8B9F2-C9AE-4458-A742-5406CECFC513}">
  <ds:schemaRefs>
    <ds:schemaRef ds:uri="http://purl.org/dc/terms/"/>
    <ds:schemaRef ds:uri="http://purl.org/dc/dcmitype/"/>
    <ds:schemaRef ds:uri="06ba8a27-35cf-4d76-b036-a8500f6ad968"/>
    <ds:schemaRef ds:uri="http://schemas.microsoft.com/office/2006/documentManagement/types"/>
    <ds:schemaRef ds:uri="http://schemas.microsoft.com/office/2006/metadata/properties"/>
    <ds:schemaRef ds:uri="97e8103a-b379-4a89-978b-833aebadb3c8"/>
    <ds:schemaRef ds:uri="http://schemas.microsoft.com/office/infopath/2007/PartnerControls"/>
    <ds:schemaRef ds:uri="http://schemas.openxmlformats.org/package/2006/metadata/core-properties"/>
    <ds:schemaRef ds:uri="http://www.w3.org/XML/1998/namespace"/>
    <ds:schemaRef ds:uri="http://purl.org/dc/elements/1.1/"/>
  </ds:schemaRefs>
</ds:datastoreItem>
</file>

<file path=customXml/itemProps3.xml><?xml version="1.0" encoding="utf-8"?>
<ds:datastoreItem xmlns:ds="http://schemas.openxmlformats.org/officeDocument/2006/customXml" ds:itemID="{20E1830A-934C-46AE-8754-D246889D4F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1964</TotalTime>
  <Words>2033</Words>
  <Application>Microsoft Office PowerPoint</Application>
  <PresentationFormat>On-screen Show (4:3)</PresentationFormat>
  <Paragraphs>275</Paragraphs>
  <Slides>17</Slides>
  <Notes>16</Notes>
  <HiddenSlides>2</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17</vt:i4>
      </vt:variant>
    </vt:vector>
  </HeadingPairs>
  <TitlesOfParts>
    <vt:vector size="31" baseType="lpstr">
      <vt:lpstr>Arial</vt:lpstr>
      <vt:lpstr>Calibri</vt:lpstr>
      <vt:lpstr>Office Theme</vt:lpstr>
      <vt:lpstr>Custom Design</vt:lpstr>
      <vt:lpstr>FSF_StockPresentation_Sep2017_V1.2</vt:lpstr>
      <vt:lpstr>1_FSF_StockPresentation_Sep2017_V1.2</vt:lpstr>
      <vt:lpstr>Main Slides</vt:lpstr>
      <vt:lpstr>1_Main Slides</vt:lpstr>
      <vt:lpstr>2_Main Slides</vt:lpstr>
      <vt:lpstr>3_Main Slides</vt:lpstr>
      <vt:lpstr>4_Main Slides</vt:lpstr>
      <vt:lpstr>5_Main Slides</vt:lpstr>
      <vt:lpstr>6_Main Slides</vt:lpstr>
      <vt:lpstr>7_Main Slides</vt:lpstr>
      <vt:lpstr>Cat McFarlane, Advisor, Glasgow 2019</vt:lpstr>
      <vt:lpstr>Overview</vt:lpstr>
      <vt:lpstr>Grants Scheme Update September 2019  </vt:lpstr>
      <vt:lpstr>PowerPoint Presentation</vt:lpstr>
      <vt:lpstr>PowerPoint Presentation</vt:lpstr>
      <vt:lpstr>PowerPoint Presentation</vt:lpstr>
      <vt:lpstr>PowerPoint Presentation</vt:lpstr>
      <vt:lpstr>PowerPoint Presentation</vt:lpstr>
      <vt:lpstr>Top tips to claiming</vt:lpstr>
      <vt:lpstr>Long term vision</vt:lpstr>
      <vt:lpstr>CITB Funding 2019-20 Supporting industry projects that help to address industry skills problems   </vt:lpstr>
      <vt:lpstr>CITB Funding</vt:lpstr>
      <vt:lpstr>CITB Funding</vt:lpstr>
      <vt:lpstr>CITB £8m Funding</vt:lpstr>
      <vt:lpstr>Current Commissions Open for Expression of Interest</vt:lpstr>
      <vt:lpstr>     Any Questions? </vt:lpstr>
      <vt:lpstr>Thank you</vt:lpstr>
    </vt:vector>
  </TitlesOfParts>
  <Company>CITB-ConstructionSkills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Celine McGeown</dc:creator>
  <cp:lastModifiedBy>Teri Urquhart</cp:lastModifiedBy>
  <cp:revision>167</cp:revision>
  <cp:lastPrinted>2019-05-28T16:41:25Z</cp:lastPrinted>
  <dcterms:created xsi:type="dcterms:W3CDTF">2018-10-15T13:05:23Z</dcterms:created>
  <dcterms:modified xsi:type="dcterms:W3CDTF">2019-09-26T15:23:11Z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0x0101001E331D1868D7E2409DFC31960DF120A8</vt:lpwstr>
  </property>
</Properties>
</file>