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2" r:id="rId3"/>
    <p:sldId id="323" r:id="rId4"/>
    <p:sldId id="324" r:id="rId5"/>
    <p:sldId id="325" r:id="rId6"/>
    <p:sldId id="328" r:id="rId7"/>
    <p:sldId id="327" r:id="rId8"/>
    <p:sldId id="32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800"/>
    <a:srgbClr val="FF3300"/>
    <a:srgbClr val="F68B22"/>
    <a:srgbClr val="715091"/>
    <a:srgbClr val="E64783"/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4EA36-E2CB-4865-BE54-B3C74C7ECBB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E31A0-FFF4-488F-A47E-270CDB345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459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A8573F-ADC8-AC4B-8CDB-2B5BB08F74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3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A8573F-ADC8-AC4B-8CDB-2B5BB08F74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76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A8573F-ADC8-AC4B-8CDB-2B5BB08F74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0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A8573F-ADC8-AC4B-8CDB-2B5BB08F74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5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EE9FC-18F3-7984-8AD0-6DD0AE6D5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4ED19-ED6F-A2ED-3BD4-889351E6E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3E01B-686F-7122-B932-B1A37DEDE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D814B-3A13-DBF7-C0A5-D1A3AA1A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05FB7-2926-F996-E70E-C114AD15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38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56F39-E231-5134-9AB9-1DA0E9E3B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089ED-D0E7-45CC-BD88-072160002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754BD-9785-7341-C0EF-C2E2FD74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FFD87-90A9-DCAE-3742-A17847B4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5F00C-4502-D51E-0B09-3E7128391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5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C21917-268B-0091-95E8-77B776CFB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3E1F33-D8B9-AC29-3460-2A61E99AE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948FF-F673-262D-E2FA-D50C102CD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E5F2D-80A5-3A7D-568B-35B109161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5F288-6B12-56BE-F90B-9D2AEC3D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85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F5FE-7BDA-31DD-6701-EBF3B0DB2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4A18-88CA-D705-2155-2C47CF781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5C754-C9B9-15A9-EA79-5D29A467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A0177-B47B-9DDE-77C2-1A215E31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CA16E-49F3-9225-8B48-514E7640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74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FF25A-30B6-7A20-1188-79805DB31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22297-CAAC-2ECE-0710-627C9314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C2E89-1227-5E85-1C52-C22F485AC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2CA6-7148-22D6-1EA8-AD2E08C9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EFCBD-FF02-F595-F484-84754B11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71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8AE6F-D7D6-3829-3F8D-0F1ADCF93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75FDB-613E-FAF8-9427-F32122C46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32820-8995-8D2F-76B8-9C881BF4B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F6D77-4D63-9EC1-1A15-9BB8A935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D0A8A-7BEF-85B7-78E7-5FAD4D32C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44A0B-4615-E4B9-B037-7E880FC9C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5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E74D-8182-6982-D24A-7E0C01494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D3C1F-ED4B-B358-1AE0-DE1D7B646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1CD29-4F5A-8B2A-D7E7-B5EB08BAF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E2E24-F425-5E4D-B91D-F0D311BB0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5AC424-67A5-DF89-0AF5-DB16801E5D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F61EE0-C316-DC43-61E4-B6BD2337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5411CD-B0B0-DB94-1B81-500A3943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FDC3C8-793F-7D7C-D71D-14F8F913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7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0B47-AB03-776D-32C0-7AF205031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9C36A-842F-5AFC-907E-2A29B2BB8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88E20F-A808-CFF8-8CB5-6089EDDB7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F6022-07A0-4C1A-0740-69363E13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81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3E1D9C-FC24-8821-4405-0580317B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509C4E-B7B2-34FF-B232-5388ACDFB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66AE6-4382-BF74-1E80-6BCFC0BE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16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27F5B-AE6B-DEC8-0E26-92F6DD351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04639-807F-2810-98C5-0E68AAEEC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46309-5B41-2236-2C95-B67C79AAC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09346-7869-9208-038F-F9011549E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E45CD-3338-38C0-2D39-F2B862E4A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37E6A-61DC-3A1A-D8CE-14699BBF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8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4D097-0AB1-2CC1-8ECA-AB6C8563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5DF479-AF78-D7C6-A4FC-38AC87B206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9BD58-9D73-6209-0EE8-114E1E06B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42A62-71A6-18A4-F209-02E2D3E5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ABF2C-B180-7248-5526-2F43D12E9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FADBF-97EF-3D05-10FB-0CF176018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76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E20F12-1893-C8AD-932F-BB02E9941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2F7EE-43E2-F122-1ABF-97ADCE3ED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EAD9D-D29D-540D-3012-6F32B3554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C883-0F5D-470C-A736-D104A185C4C7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7B0FC-4BF0-AC23-A7EA-61704F44D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1B234-A3F2-AAEE-77DB-2450C9348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6920C-797C-46AA-A281-4344743F2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36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A10728-B197-45E6-8C85-1708179705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6146"/>
            <a:ext cx="12183239" cy="32151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865098"/>
            <a:ext cx="6400800" cy="7831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Trebuchet MS"/>
                <a:ea typeface="Tahoma"/>
                <a:cs typeface="Tahoma"/>
              </a:rPr>
              <a:t>2022 – 2025</a:t>
            </a:r>
          </a:p>
          <a:p>
            <a:r>
              <a:rPr lang="en-GB" sz="1200" dirty="0">
                <a:solidFill>
                  <a:schemeClr val="bg1"/>
                </a:solidFill>
                <a:latin typeface="Trebuchet MS"/>
              </a:rPr>
              <a:t>Last updated: 09/09/22</a:t>
            </a:r>
            <a:endParaRPr lang="en-GB" sz="1200" dirty="0">
              <a:solidFill>
                <a:schemeClr val="bg1"/>
              </a:solidFill>
              <a:latin typeface="Trebuchet MS" pitchFamily="34" charset="0"/>
            </a:endParaRPr>
          </a:p>
          <a:p>
            <a:endParaRPr lang="en-GB" b="1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ADC7C98-AF90-4F3B-B2EB-B69B8F4FA9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43" y="1781973"/>
            <a:ext cx="5299551" cy="164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55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7871BB3-9ED1-414D-89D2-ADE288D56EA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52"/>
          <a:stretch/>
        </p:blipFill>
        <p:spPr>
          <a:xfrm>
            <a:off x="0" y="4630394"/>
            <a:ext cx="12192000" cy="22276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F009F1-2456-4122-BDAC-442660C62E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32" y="6273325"/>
            <a:ext cx="1524000" cy="336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D97941-1192-462D-975A-9EFDF25028E9}"/>
              </a:ext>
            </a:extLst>
          </p:cNvPr>
          <p:cNvSpPr txBox="1"/>
          <p:nvPr/>
        </p:nvSpPr>
        <p:spPr>
          <a:xfrm>
            <a:off x="2625844" y="533400"/>
            <a:ext cx="7010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0094AA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Esteem Training – About 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B528B6-BED6-421B-B2D3-6F0D7C0DD320}"/>
              </a:ext>
            </a:extLst>
          </p:cNvPr>
          <p:cNvSpPr txBox="1"/>
          <p:nvPr/>
        </p:nvSpPr>
        <p:spPr>
          <a:xfrm>
            <a:off x="4829437" y="1275439"/>
            <a:ext cx="6613382" cy="3488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lvl="1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2D45E"/>
              </a:buClr>
              <a:buSzPct val="136000"/>
            </a:pPr>
            <a:r>
              <a:rPr lang="en-GB" sz="2000" b="1" dirty="0">
                <a:solidFill>
                  <a:schemeClr val="bg1"/>
                </a:solidFill>
                <a:latin typeface="Trebuchet MS"/>
                <a:ea typeface="Tahoma"/>
                <a:cs typeface="Tahoma"/>
              </a:rPr>
              <a:t>Some Key Facts</a:t>
            </a:r>
          </a:p>
          <a:p>
            <a:pPr marL="269875" lvl="1" indent="-269875" defTabSz="666750">
              <a:lnSpc>
                <a:spcPct val="90000"/>
              </a:lnSpc>
              <a:spcBef>
                <a:spcPts val="300"/>
              </a:spcBef>
              <a:spcAft>
                <a:spcPct val="15000"/>
              </a:spcAft>
              <a:buClr>
                <a:srgbClr val="0094AA"/>
              </a:buClr>
              <a:buSzPct val="136000"/>
              <a:buFont typeface="Arial" panose="020B0604020202020204" pitchFamily="34" charset="0"/>
              <a:buChar char="•"/>
            </a:pPr>
            <a:r>
              <a:rPr lang="en-GB" sz="2400" dirty="0">
                <a:latin typeface="Trebuchet MS"/>
                <a:ea typeface="Tahoma"/>
                <a:cs typeface="Tahoma"/>
              </a:rPr>
              <a:t>Established in 1986 by Trudy MacKenzie</a:t>
            </a:r>
          </a:p>
          <a:p>
            <a:pPr marL="269875" lvl="1" indent="-269875" defTabSz="666750">
              <a:lnSpc>
                <a:spcPct val="90000"/>
              </a:lnSpc>
              <a:spcBef>
                <a:spcPts val="300"/>
              </a:spcBef>
              <a:spcAft>
                <a:spcPct val="15000"/>
              </a:spcAft>
              <a:buClr>
                <a:srgbClr val="0094AA"/>
              </a:buClr>
              <a:buSzPct val="136000"/>
              <a:buFont typeface="Arial" panose="020B0604020202020204" pitchFamily="34" charset="0"/>
              <a:buChar char="•"/>
            </a:pPr>
            <a:r>
              <a:rPr lang="en-GB" sz="2400" dirty="0">
                <a:latin typeface="Trebuchet MS"/>
                <a:ea typeface="Tahoma"/>
                <a:cs typeface="Tahoma"/>
              </a:rPr>
              <a:t>Deliver fully supported Construction Modern Apprenticeships</a:t>
            </a:r>
          </a:p>
          <a:p>
            <a:pPr marL="269875" lvl="1" indent="-269875" defTabSz="666750">
              <a:lnSpc>
                <a:spcPct val="90000"/>
              </a:lnSpc>
              <a:spcBef>
                <a:spcPts val="300"/>
              </a:spcBef>
              <a:spcAft>
                <a:spcPct val="15000"/>
              </a:spcAft>
              <a:buClr>
                <a:srgbClr val="0094AA"/>
              </a:buClr>
              <a:buSzPct val="136000"/>
              <a:buFont typeface="Arial" panose="020B0604020202020204" pitchFamily="34" charset="0"/>
              <a:buChar char="•"/>
            </a:pPr>
            <a:r>
              <a:rPr lang="en-GB" sz="2400" dirty="0">
                <a:latin typeface="Trebuchet MS"/>
                <a:ea typeface="Tahoma"/>
                <a:cs typeface="Tahoma"/>
              </a:rPr>
              <a:t>Pride ourselves in creating dynamic learning experiences</a:t>
            </a:r>
          </a:p>
          <a:p>
            <a:pPr marL="269875" lvl="1" indent="-269875" defTabSz="666750">
              <a:lnSpc>
                <a:spcPct val="90000"/>
              </a:lnSpc>
              <a:spcBef>
                <a:spcPts val="300"/>
              </a:spcBef>
              <a:spcAft>
                <a:spcPct val="15000"/>
              </a:spcAft>
              <a:buClr>
                <a:srgbClr val="0094AA"/>
              </a:buClr>
              <a:buSzPct val="136000"/>
              <a:buFont typeface="Arial" panose="020B0604020202020204" pitchFamily="34" charset="0"/>
              <a:buChar char="•"/>
            </a:pPr>
            <a:r>
              <a:rPr lang="en-GB" sz="2400" dirty="0">
                <a:latin typeface="Trebuchet MS"/>
                <a:ea typeface="Tahoma"/>
                <a:cs typeface="Tahoma"/>
              </a:rPr>
              <a:t>Accredited SQA Centre </a:t>
            </a:r>
          </a:p>
          <a:p>
            <a:pPr marL="269875" lvl="1" indent="-269875" defTabSz="666750">
              <a:lnSpc>
                <a:spcPct val="90000"/>
              </a:lnSpc>
              <a:spcBef>
                <a:spcPts val="300"/>
              </a:spcBef>
              <a:spcAft>
                <a:spcPct val="15000"/>
              </a:spcAft>
              <a:buClr>
                <a:srgbClr val="0094AA"/>
              </a:buClr>
              <a:buSzPct val="136000"/>
              <a:buFont typeface="Arial" panose="020B0604020202020204" pitchFamily="34" charset="0"/>
              <a:buChar char="•"/>
            </a:pPr>
            <a:r>
              <a:rPr lang="en-GB" sz="2400" dirty="0">
                <a:latin typeface="Trebuchet MS"/>
                <a:ea typeface="Tahoma"/>
                <a:cs typeface="Tahoma"/>
              </a:rPr>
              <a:t>Long history of partnership with the CITB and Trade Federations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7DF7FD-397A-414C-8A3C-053C0AD9A4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32" y="1313039"/>
            <a:ext cx="3084506" cy="374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4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5261BD9-08D2-41A5-8B96-C89FB8B85764}"/>
              </a:ext>
            </a:extLst>
          </p:cNvPr>
          <p:cNvSpPr txBox="1"/>
          <p:nvPr/>
        </p:nvSpPr>
        <p:spPr>
          <a:xfrm>
            <a:off x="2286000" y="363661"/>
            <a:ext cx="7620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000" b="1">
                <a:solidFill>
                  <a:srgbClr val="0094AA"/>
                </a:solidFill>
                <a:latin typeface="Trebuchet MS" panose="020B0603020202020204" pitchFamily="34" charset="0"/>
                <a:ea typeface="Tahoma"/>
                <a:cs typeface="Tahoma"/>
              </a:rPr>
              <a:t>What Makes us Different?</a:t>
            </a:r>
            <a:endParaRPr lang="en-US" sz="3000">
              <a:latin typeface="Trebuchet MS" panose="020B06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8FE7BB-D50F-0F4F-85CE-98D449A0D9A3}"/>
              </a:ext>
            </a:extLst>
          </p:cNvPr>
          <p:cNvSpPr txBox="1"/>
          <p:nvPr/>
        </p:nvSpPr>
        <p:spPr>
          <a:xfrm>
            <a:off x="2286000" y="1054966"/>
            <a:ext cx="7422314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</a:rPr>
              <a:t>Deliver developmental workshops – only one in the UK to do this!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Offer a fully supportive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</a:rPr>
              <a:t>Bespoke Toolkit which covers 50%+ of knowledge &amp; understanding for SVQ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Offer progression routes and SSSTS / SMSTS mapping – to save candidate's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</a:rPr>
              <a:t>Continual focus on quality and continuous improvement </a:t>
            </a:r>
            <a:endParaRPr lang="en-US" sz="2000" dirty="0">
              <a:latin typeface="Trebuchet MS" panose="020B0603020202020204" pitchFamily="34" charset="0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</a:rPr>
              <a:t>The Esteem Training team go the extra mile!</a:t>
            </a:r>
            <a:endParaRPr lang="en-US" sz="2000" dirty="0">
              <a:latin typeface="Trebuchet MS" panose="020B0603020202020204" pitchFamily="34" charset="0"/>
              <a:cs typeface="Calibri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2D1522-F816-4EAD-BA5F-98537557CBB4}"/>
              </a:ext>
            </a:extLst>
          </p:cNvPr>
          <p:cNvGrpSpPr/>
          <p:nvPr/>
        </p:nvGrpSpPr>
        <p:grpSpPr>
          <a:xfrm>
            <a:off x="4020935" y="4424186"/>
            <a:ext cx="4168239" cy="1104813"/>
            <a:chOff x="2487880" y="4429496"/>
            <a:chExt cx="4168239" cy="1104813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9780EED-AFEB-40B2-9133-3652926572AB}"/>
                </a:ext>
              </a:extLst>
            </p:cNvPr>
            <p:cNvSpPr/>
            <p:nvPr/>
          </p:nvSpPr>
          <p:spPr>
            <a:xfrm>
              <a:off x="2487880" y="4429496"/>
              <a:ext cx="4168239" cy="1104813"/>
            </a:xfrm>
            <a:prstGeom prst="roundRect">
              <a:avLst/>
            </a:prstGeom>
            <a:solidFill>
              <a:srgbClr val="0094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4519B9-B4C2-40FD-A70A-0A5BD0C7129B}"/>
                </a:ext>
              </a:extLst>
            </p:cNvPr>
            <p:cNvSpPr txBox="1"/>
            <p:nvPr/>
          </p:nvSpPr>
          <p:spPr>
            <a:xfrm>
              <a:off x="2541318" y="4759849"/>
              <a:ext cx="40613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Trebuchet MS" panose="020B0603020202020204" pitchFamily="34" charset="0"/>
                  <a:cs typeface="Calibri"/>
                </a:rPr>
                <a:t>36 years in business!</a:t>
              </a:r>
              <a:endParaRPr lang="en-US" sz="2400" dirty="0">
                <a:solidFill>
                  <a:schemeClr val="bg1"/>
                </a:solidFill>
                <a:latin typeface="Trebuchet MS" panose="020B0603020202020204" pitchFamily="34" charset="0"/>
                <a:cs typeface="Calibri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D8D16B5-DFBA-4B0E-9CEA-04255745AA03}"/>
              </a:ext>
            </a:extLst>
          </p:cNvPr>
          <p:cNvGrpSpPr/>
          <p:nvPr/>
        </p:nvGrpSpPr>
        <p:grpSpPr>
          <a:xfrm>
            <a:off x="2615330" y="3833990"/>
            <a:ext cx="2195305" cy="2087040"/>
            <a:chOff x="244686" y="3815855"/>
            <a:chExt cx="2195305" cy="2087040"/>
          </a:xfrm>
        </p:grpSpPr>
        <p:pic>
          <p:nvPicPr>
            <p:cNvPr id="5" name="Picture 4" descr="Shape&#10;&#10;Description automatically generated">
              <a:extLst>
                <a:ext uri="{FF2B5EF4-FFF2-40B4-BE49-F238E27FC236}">
                  <a16:creationId xmlns:a16="http://schemas.microsoft.com/office/drawing/2014/main" id="{F2125C5C-ED87-4253-9988-F3E394413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686" y="3815855"/>
              <a:ext cx="2195305" cy="208704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DA2145C-0B65-4832-B709-507F97480C5A}"/>
                </a:ext>
              </a:extLst>
            </p:cNvPr>
            <p:cNvSpPr txBox="1"/>
            <p:nvPr/>
          </p:nvSpPr>
          <p:spPr>
            <a:xfrm>
              <a:off x="589245" y="4423607"/>
              <a:ext cx="1506186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dirty="0">
                  <a:latin typeface="Trebuchet MS"/>
                </a:rPr>
                <a:t>93% completion rate </a:t>
              </a:r>
              <a:endParaRPr lang="en-US" dirty="0">
                <a:latin typeface="Trebuchet MS" panose="020B0603020202020204" pitchFamily="34" charset="0"/>
              </a:endParaRPr>
            </a:p>
            <a:p>
              <a:pPr algn="ctr"/>
              <a:endParaRPr lang="en-GB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5D4F75-5F70-4C86-AE86-317385932F35}"/>
              </a:ext>
            </a:extLst>
          </p:cNvPr>
          <p:cNvGrpSpPr/>
          <p:nvPr/>
        </p:nvGrpSpPr>
        <p:grpSpPr>
          <a:xfrm>
            <a:off x="7410817" y="3859887"/>
            <a:ext cx="2195305" cy="2087040"/>
            <a:chOff x="402545" y="3841752"/>
            <a:chExt cx="2195305" cy="2087040"/>
          </a:xfrm>
        </p:grpSpPr>
        <p:pic>
          <p:nvPicPr>
            <p:cNvPr id="11" name="Picture 10" descr="Shape&#10;&#10;Description automatically generated">
              <a:extLst>
                <a:ext uri="{FF2B5EF4-FFF2-40B4-BE49-F238E27FC236}">
                  <a16:creationId xmlns:a16="http://schemas.microsoft.com/office/drawing/2014/main" id="{FE2E214C-8041-4EDF-8D4C-CE548226B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45" y="3841752"/>
              <a:ext cx="2195305" cy="208704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6024417-DA78-4F68-85BD-B974AEAA754F}"/>
                </a:ext>
              </a:extLst>
            </p:cNvPr>
            <p:cNvSpPr txBox="1"/>
            <p:nvPr/>
          </p:nvSpPr>
          <p:spPr>
            <a:xfrm>
              <a:off x="747104" y="4481008"/>
              <a:ext cx="15061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dirty="0">
                  <a:latin typeface="Trebuchet MS"/>
                  <a:cs typeface="Calibri"/>
                </a:rPr>
                <a:t>62% </a:t>
              </a:r>
            </a:p>
            <a:p>
              <a:pPr algn="ctr"/>
              <a:r>
                <a:rPr lang="en-US" dirty="0">
                  <a:latin typeface="Trebuchet MS"/>
                  <a:cs typeface="Calibri"/>
                </a:rPr>
                <a:t>r</a:t>
              </a:r>
              <a:r>
                <a:rPr lang="en-US" dirty="0">
                  <a:latin typeface="Trebuchet MS" panose="020B0603020202020204" pitchFamily="34" charset="0"/>
                  <a:cs typeface="Calibri"/>
                </a:rPr>
                <a:t>epeat business </a:t>
              </a: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60469FA0-3B45-1560-547A-B33617CFE7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324600"/>
            <a:ext cx="1524000" cy="3364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2093E3-CFCD-C8F4-8BA4-1A2C431085D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52"/>
          <a:stretch/>
        </p:blipFill>
        <p:spPr>
          <a:xfrm>
            <a:off x="0" y="4679863"/>
            <a:ext cx="12192000" cy="22276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085CCF-B151-D92D-35B5-73D10C09AB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32" y="6273325"/>
            <a:ext cx="1524000" cy="33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27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7871BB3-9ED1-414D-89D2-ADE288D56EA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52"/>
          <a:stretch/>
        </p:blipFill>
        <p:spPr>
          <a:xfrm>
            <a:off x="0" y="4630394"/>
            <a:ext cx="12192000" cy="22276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F009F1-2456-4122-BDAC-442660C62E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32" y="6273325"/>
            <a:ext cx="1524000" cy="336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D97941-1192-462D-975A-9EFDF25028E9}"/>
              </a:ext>
            </a:extLst>
          </p:cNvPr>
          <p:cNvSpPr txBox="1"/>
          <p:nvPr/>
        </p:nvSpPr>
        <p:spPr>
          <a:xfrm>
            <a:off x="2625844" y="533400"/>
            <a:ext cx="7010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94AA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GB" sz="3000" b="1" dirty="0" err="1">
                <a:solidFill>
                  <a:srgbClr val="0094AA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steem</a:t>
            </a:r>
            <a:r>
              <a:rPr lang="en-GB" sz="3000" b="1" dirty="0">
                <a:solidFill>
                  <a:srgbClr val="0094AA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Training’s Offering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0E9E217F-8395-16D2-90E1-817506B420F5}"/>
              </a:ext>
            </a:extLst>
          </p:cNvPr>
          <p:cNvSpPr/>
          <p:nvPr/>
        </p:nvSpPr>
        <p:spPr>
          <a:xfrm>
            <a:off x="2290436" y="1300246"/>
            <a:ext cx="1204791" cy="766275"/>
          </a:xfrm>
          <a:prstGeom prst="flowChartAlternateProcess">
            <a:avLst/>
          </a:prstGeom>
          <a:solidFill>
            <a:srgbClr val="A6CE3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rebuchet MS" panose="020B0603020202020204" pitchFamily="34" charset="0"/>
              </a:rPr>
              <a:t>OWS</a:t>
            </a:r>
            <a:endParaRPr lang="en-GB" b="1" dirty="0">
              <a:latin typeface="Trebuchet MS" panose="020B0603020202020204" pitchFamily="34" charset="0"/>
            </a:endParaRP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9CF60B7F-4F09-8419-60F3-27E7AB4B61E1}"/>
              </a:ext>
            </a:extLst>
          </p:cNvPr>
          <p:cNvSpPr/>
          <p:nvPr/>
        </p:nvSpPr>
        <p:spPr>
          <a:xfrm>
            <a:off x="2226014" y="2915434"/>
            <a:ext cx="1204791" cy="766275"/>
          </a:xfrm>
          <a:prstGeom prst="flowChartAlternateProcess">
            <a:avLst/>
          </a:prstGeom>
          <a:solidFill>
            <a:srgbClr val="E64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rebuchet MS" panose="020B0603020202020204" pitchFamily="34" charset="0"/>
              </a:rPr>
              <a:t>CSS</a:t>
            </a:r>
            <a:endParaRPr lang="en-GB" b="1" dirty="0">
              <a:latin typeface="Trebuchet MS" panose="020B0603020202020204" pitchFamily="34" charset="0"/>
            </a:endParaRP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D723DBAD-C60A-EEAE-413C-0C15006A526D}"/>
              </a:ext>
            </a:extLst>
          </p:cNvPr>
          <p:cNvSpPr/>
          <p:nvPr/>
        </p:nvSpPr>
        <p:spPr>
          <a:xfrm>
            <a:off x="2290437" y="4469180"/>
            <a:ext cx="1204791" cy="766275"/>
          </a:xfrm>
          <a:prstGeom prst="flowChartAlternateProcess">
            <a:avLst/>
          </a:prstGeom>
          <a:solidFill>
            <a:srgbClr val="7150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rebuchet MS" panose="020B0603020202020204" pitchFamily="34" charset="0"/>
              </a:rPr>
              <a:t>CSM</a:t>
            </a:r>
            <a:endParaRPr lang="en-GB" b="1" dirty="0">
              <a:latin typeface="Trebuchet MS" panose="020B0603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984D70-2694-6785-4171-B3F628E32780}"/>
              </a:ext>
            </a:extLst>
          </p:cNvPr>
          <p:cNvSpPr/>
          <p:nvPr/>
        </p:nvSpPr>
        <p:spPr>
          <a:xfrm>
            <a:off x="3495228" y="1318477"/>
            <a:ext cx="6349525" cy="7662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A6CE39"/>
                </a:solidFill>
                <a:latin typeface="Trebuchet MS" panose="020B0603020202020204" pitchFamily="34" charset="0"/>
              </a:rPr>
              <a:t>Occupational Work Supervision</a:t>
            </a:r>
          </a:p>
          <a:p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SCQF 6</a:t>
            </a:r>
          </a:p>
          <a:p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CSCS Gold Card</a:t>
            </a:r>
            <a:endParaRPr lang="en-GB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7FE2D6-AF2A-9D51-3A10-1A68F792593C}"/>
              </a:ext>
            </a:extLst>
          </p:cNvPr>
          <p:cNvSpPr/>
          <p:nvPr/>
        </p:nvSpPr>
        <p:spPr>
          <a:xfrm>
            <a:off x="3430805" y="2894238"/>
            <a:ext cx="6349525" cy="7662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E64783"/>
                </a:solidFill>
                <a:latin typeface="Trebuchet MS" panose="020B0603020202020204" pitchFamily="34" charset="0"/>
              </a:rPr>
              <a:t>Construction Site Supervision</a:t>
            </a:r>
          </a:p>
          <a:p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SCQF 7</a:t>
            </a:r>
          </a:p>
          <a:p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CSCS Gold Card</a:t>
            </a:r>
            <a:endParaRPr lang="en-GB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99343E-4966-C916-CFF4-39AE61D7C377}"/>
              </a:ext>
            </a:extLst>
          </p:cNvPr>
          <p:cNvSpPr/>
          <p:nvPr/>
        </p:nvSpPr>
        <p:spPr>
          <a:xfrm>
            <a:off x="3495228" y="4469181"/>
            <a:ext cx="6349525" cy="7662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715091"/>
                </a:solidFill>
                <a:latin typeface="Trebuchet MS" panose="020B0603020202020204" pitchFamily="34" charset="0"/>
              </a:rPr>
              <a:t>Construction Site Management</a:t>
            </a:r>
          </a:p>
          <a:p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SCQF 10</a:t>
            </a:r>
          </a:p>
          <a:p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CSCS Black Card and Fast Track to CIOB Membership</a:t>
            </a:r>
            <a:endParaRPr lang="en-GB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78B094-17FA-1D16-D4B8-ED92175F71A5}"/>
              </a:ext>
            </a:extLst>
          </p:cNvPr>
          <p:cNvSpPr/>
          <p:nvPr/>
        </p:nvSpPr>
        <p:spPr>
          <a:xfrm rot="1707382">
            <a:off x="8594397" y="326552"/>
            <a:ext cx="4512880" cy="773753"/>
          </a:xfrm>
          <a:prstGeom prst="rect">
            <a:avLst/>
          </a:prstGeom>
          <a:solidFill>
            <a:srgbClr val="D22800"/>
          </a:solidFill>
          <a:ln>
            <a:solidFill>
              <a:srgbClr val="D22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rebuchet MS" panose="020B0603020202020204" pitchFamily="34" charset="0"/>
              </a:rPr>
              <a:t>Funded</a:t>
            </a:r>
          </a:p>
          <a:p>
            <a:pPr algn="ctr"/>
            <a:r>
              <a:rPr lang="en-US" sz="1200" b="1" dirty="0">
                <a:latin typeface="Trebuchet MS" panose="020B0603020202020204" pitchFamily="34" charset="0"/>
              </a:rPr>
              <a:t>By Skills Development Scotland</a:t>
            </a:r>
          </a:p>
          <a:p>
            <a:pPr algn="ctr"/>
            <a:r>
              <a:rPr lang="en-US" sz="1200" b="1" dirty="0">
                <a:latin typeface="Trebuchet MS" panose="020B0603020202020204" pitchFamily="34" charset="0"/>
              </a:rPr>
              <a:t>CITB Grants Available</a:t>
            </a:r>
            <a:endParaRPr lang="en-GB" sz="12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64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5261BD9-08D2-41A5-8B96-C89FB8B85764}"/>
              </a:ext>
            </a:extLst>
          </p:cNvPr>
          <p:cNvSpPr txBox="1"/>
          <p:nvPr/>
        </p:nvSpPr>
        <p:spPr>
          <a:xfrm>
            <a:off x="2286000" y="344611"/>
            <a:ext cx="7620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000" b="1" dirty="0">
                <a:solidFill>
                  <a:srgbClr val="0094AA"/>
                </a:solidFill>
                <a:latin typeface="Trebuchet MS" panose="020B0603020202020204" pitchFamily="34" charset="0"/>
                <a:ea typeface="Tahoma"/>
                <a:cs typeface="Tahoma"/>
              </a:rPr>
              <a:t>Upcoming Programmes</a:t>
            </a:r>
            <a:endParaRPr lang="en-US" sz="3000" dirty="0">
              <a:latin typeface="Trebuchet MS" panose="020B06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8FE7BB-D50F-0F4F-85CE-98D449A0D9A3}"/>
              </a:ext>
            </a:extLst>
          </p:cNvPr>
          <p:cNvSpPr txBox="1"/>
          <p:nvPr/>
        </p:nvSpPr>
        <p:spPr>
          <a:xfrm>
            <a:off x="2025635" y="848538"/>
            <a:ext cx="7422314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000" b="1" dirty="0">
                <a:latin typeface="Trebuchet MS" panose="020B0603020202020204" pitchFamily="34" charset="0"/>
                <a:cs typeface="Calibri"/>
              </a:rPr>
              <a:t>April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Occupational Work Supervision – Angus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Occupational Work Supervision – Glasgow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Construction Site Supervision – Glasgow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Construction Site Management – Glasgow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  <a:cs typeface="Calibri"/>
            </a:endParaRPr>
          </a:p>
          <a:p>
            <a:r>
              <a:rPr lang="en-US" sz="2000" b="1" dirty="0">
                <a:latin typeface="Trebuchet MS" panose="020B0603020202020204" pitchFamily="34" charset="0"/>
                <a:cs typeface="Calibri"/>
              </a:rPr>
              <a:t>August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Occupational Work Supervision – Glasgow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Construction Site Supervision – Glasgow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Construction Site Management – Aberdeen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  <a:cs typeface="Calibri"/>
            </a:endParaRPr>
          </a:p>
          <a:p>
            <a:r>
              <a:rPr lang="en-US" sz="2000" b="1" dirty="0">
                <a:latin typeface="Trebuchet MS" panose="020B0603020202020204" pitchFamily="34" charset="0"/>
                <a:cs typeface="Calibri"/>
              </a:rPr>
              <a:t>September - November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Construction Site Supervision – Location TBC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Occupational Work Supervision – Argyll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603020202020204" pitchFamily="34" charset="0"/>
                <a:cs typeface="Calibri"/>
              </a:rPr>
              <a:t>Construction Site Management - Glasgow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  <a:cs typeface="Calibri"/>
            </a:endParaRPr>
          </a:p>
          <a:p>
            <a:endParaRPr lang="en-US" sz="1600" dirty="0">
              <a:latin typeface="Trebuchet MS" panose="020B0603020202020204" pitchFamily="34" charset="0"/>
              <a:cs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0469FA0-3B45-1560-547A-B33617CFE7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324600"/>
            <a:ext cx="1524000" cy="3364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2093E3-CFCD-C8F4-8BA4-1A2C431085D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52"/>
          <a:stretch/>
        </p:blipFill>
        <p:spPr>
          <a:xfrm>
            <a:off x="0" y="4630394"/>
            <a:ext cx="12192000" cy="22276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085CCF-B151-D92D-35B5-73D10C09AB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32" y="6273325"/>
            <a:ext cx="1524000" cy="336422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4E9A1AA-47F5-F735-30F8-CCCEC83622F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9"/>
          <a:stretch/>
        </p:blipFill>
        <p:spPr>
          <a:xfrm>
            <a:off x="9728651" y="3588676"/>
            <a:ext cx="2242417" cy="326932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4084E93-DEA2-646D-663F-5C11A9C69616}"/>
              </a:ext>
            </a:extLst>
          </p:cNvPr>
          <p:cNvGrpSpPr/>
          <p:nvPr/>
        </p:nvGrpSpPr>
        <p:grpSpPr>
          <a:xfrm>
            <a:off x="8160633" y="98813"/>
            <a:ext cx="3095361" cy="3266991"/>
            <a:chOff x="5899748" y="232636"/>
            <a:chExt cx="3095361" cy="3266991"/>
          </a:xfrm>
        </p:grpSpPr>
        <p:sp>
          <p:nvSpPr>
            <p:cNvPr id="17" name="Oval 25">
              <a:extLst>
                <a:ext uri="{FF2B5EF4-FFF2-40B4-BE49-F238E27FC236}">
                  <a16:creationId xmlns:a16="http://schemas.microsoft.com/office/drawing/2014/main" id="{D791143A-8340-CA12-4CC6-F6A6801AE963}"/>
                </a:ext>
              </a:extLst>
            </p:cNvPr>
            <p:cNvSpPr/>
            <p:nvPr/>
          </p:nvSpPr>
          <p:spPr>
            <a:xfrm>
              <a:off x="6985651" y="2212391"/>
              <a:ext cx="912784" cy="346368"/>
            </a:xfrm>
            <a:custGeom>
              <a:avLst/>
              <a:gdLst>
                <a:gd name="connsiteX0" fmla="*/ 0 w 748602"/>
                <a:gd name="connsiteY0" fmla="*/ 169774 h 339548"/>
                <a:gd name="connsiteX1" fmla="*/ 374301 w 748602"/>
                <a:gd name="connsiteY1" fmla="*/ 0 h 339548"/>
                <a:gd name="connsiteX2" fmla="*/ 748602 w 748602"/>
                <a:gd name="connsiteY2" fmla="*/ 169774 h 339548"/>
                <a:gd name="connsiteX3" fmla="*/ 374301 w 748602"/>
                <a:gd name="connsiteY3" fmla="*/ 339548 h 339548"/>
                <a:gd name="connsiteX4" fmla="*/ 0 w 748602"/>
                <a:gd name="connsiteY4" fmla="*/ 169774 h 339548"/>
                <a:gd name="connsiteX0" fmla="*/ 18592 w 767194"/>
                <a:gd name="connsiteY0" fmla="*/ 169774 h 339548"/>
                <a:gd name="connsiteX1" fmla="*/ 392893 w 767194"/>
                <a:gd name="connsiteY1" fmla="*/ 0 h 339548"/>
                <a:gd name="connsiteX2" fmla="*/ 767194 w 767194"/>
                <a:gd name="connsiteY2" fmla="*/ 169774 h 339548"/>
                <a:gd name="connsiteX3" fmla="*/ 392893 w 767194"/>
                <a:gd name="connsiteY3" fmla="*/ 339548 h 339548"/>
                <a:gd name="connsiteX4" fmla="*/ 18592 w 767194"/>
                <a:gd name="connsiteY4" fmla="*/ 169774 h 339548"/>
                <a:gd name="connsiteX0" fmla="*/ 49 w 748651"/>
                <a:gd name="connsiteY0" fmla="*/ 169774 h 304379"/>
                <a:gd name="connsiteX1" fmla="*/ 374350 w 748651"/>
                <a:gd name="connsiteY1" fmla="*/ 0 h 304379"/>
                <a:gd name="connsiteX2" fmla="*/ 748651 w 748651"/>
                <a:gd name="connsiteY2" fmla="*/ 169774 h 304379"/>
                <a:gd name="connsiteX3" fmla="*/ 394446 w 748651"/>
                <a:gd name="connsiteY3" fmla="*/ 304379 h 304379"/>
                <a:gd name="connsiteX4" fmla="*/ 49 w 748651"/>
                <a:gd name="connsiteY4" fmla="*/ 169774 h 304379"/>
                <a:gd name="connsiteX0" fmla="*/ 49 w 748651"/>
                <a:gd name="connsiteY0" fmla="*/ 169774 h 344572"/>
                <a:gd name="connsiteX1" fmla="*/ 374350 w 748651"/>
                <a:gd name="connsiteY1" fmla="*/ 0 h 344572"/>
                <a:gd name="connsiteX2" fmla="*/ 748651 w 748651"/>
                <a:gd name="connsiteY2" fmla="*/ 169774 h 344572"/>
                <a:gd name="connsiteX3" fmla="*/ 394446 w 748651"/>
                <a:gd name="connsiteY3" fmla="*/ 344572 h 344572"/>
                <a:gd name="connsiteX4" fmla="*/ 49 w 748651"/>
                <a:gd name="connsiteY4" fmla="*/ 169774 h 344572"/>
                <a:gd name="connsiteX0" fmla="*/ 39 w 703423"/>
                <a:gd name="connsiteY0" fmla="*/ 164754 h 344582"/>
                <a:gd name="connsiteX1" fmla="*/ 329122 w 703423"/>
                <a:gd name="connsiteY1" fmla="*/ 4 h 344582"/>
                <a:gd name="connsiteX2" fmla="*/ 703423 w 703423"/>
                <a:gd name="connsiteY2" fmla="*/ 169778 h 344582"/>
                <a:gd name="connsiteX3" fmla="*/ 349218 w 703423"/>
                <a:gd name="connsiteY3" fmla="*/ 344576 h 344582"/>
                <a:gd name="connsiteX4" fmla="*/ 39 w 703423"/>
                <a:gd name="connsiteY4" fmla="*/ 164754 h 344582"/>
                <a:gd name="connsiteX0" fmla="*/ 34 w 733563"/>
                <a:gd name="connsiteY0" fmla="*/ 149762 h 344753"/>
                <a:gd name="connsiteX1" fmla="*/ 359262 w 733563"/>
                <a:gd name="connsiteY1" fmla="*/ 85 h 344753"/>
                <a:gd name="connsiteX2" fmla="*/ 733563 w 733563"/>
                <a:gd name="connsiteY2" fmla="*/ 169859 h 344753"/>
                <a:gd name="connsiteX3" fmla="*/ 379358 w 733563"/>
                <a:gd name="connsiteY3" fmla="*/ 344657 h 344753"/>
                <a:gd name="connsiteX4" fmla="*/ 34 w 733563"/>
                <a:gd name="connsiteY4" fmla="*/ 149762 h 344753"/>
                <a:gd name="connsiteX0" fmla="*/ 3659 w 737188"/>
                <a:gd name="connsiteY0" fmla="*/ 150165 h 345156"/>
                <a:gd name="connsiteX1" fmla="*/ 362887 w 737188"/>
                <a:gd name="connsiteY1" fmla="*/ 488 h 345156"/>
                <a:gd name="connsiteX2" fmla="*/ 737188 w 737188"/>
                <a:gd name="connsiteY2" fmla="*/ 170262 h 345156"/>
                <a:gd name="connsiteX3" fmla="*/ 382983 w 737188"/>
                <a:gd name="connsiteY3" fmla="*/ 345060 h 345156"/>
                <a:gd name="connsiteX4" fmla="*/ 3659 w 737188"/>
                <a:gd name="connsiteY4" fmla="*/ 150165 h 345156"/>
                <a:gd name="connsiteX0" fmla="*/ 3659 w 767644"/>
                <a:gd name="connsiteY0" fmla="*/ 150165 h 347183"/>
                <a:gd name="connsiteX1" fmla="*/ 362887 w 767644"/>
                <a:gd name="connsiteY1" fmla="*/ 488 h 347183"/>
                <a:gd name="connsiteX2" fmla="*/ 737188 w 767644"/>
                <a:gd name="connsiteY2" fmla="*/ 170262 h 347183"/>
                <a:gd name="connsiteX3" fmla="*/ 696994 w 767644"/>
                <a:gd name="connsiteY3" fmla="*/ 248832 h 347183"/>
                <a:gd name="connsiteX4" fmla="*/ 382983 w 767644"/>
                <a:gd name="connsiteY4" fmla="*/ 345060 h 347183"/>
                <a:gd name="connsiteX5" fmla="*/ 3659 w 767644"/>
                <a:gd name="connsiteY5" fmla="*/ 150165 h 347183"/>
                <a:gd name="connsiteX0" fmla="*/ 3659 w 767644"/>
                <a:gd name="connsiteY0" fmla="*/ 149878 h 346896"/>
                <a:gd name="connsiteX1" fmla="*/ 362887 w 767644"/>
                <a:gd name="connsiteY1" fmla="*/ 201 h 346896"/>
                <a:gd name="connsiteX2" fmla="*/ 737188 w 767644"/>
                <a:gd name="connsiteY2" fmla="*/ 119733 h 346896"/>
                <a:gd name="connsiteX3" fmla="*/ 696994 w 767644"/>
                <a:gd name="connsiteY3" fmla="*/ 248545 h 346896"/>
                <a:gd name="connsiteX4" fmla="*/ 382983 w 767644"/>
                <a:gd name="connsiteY4" fmla="*/ 344773 h 346896"/>
                <a:gd name="connsiteX5" fmla="*/ 3659 w 767644"/>
                <a:gd name="connsiteY5" fmla="*/ 149878 h 346896"/>
                <a:gd name="connsiteX0" fmla="*/ 3659 w 762852"/>
                <a:gd name="connsiteY0" fmla="*/ 149878 h 346368"/>
                <a:gd name="connsiteX1" fmla="*/ 362887 w 762852"/>
                <a:gd name="connsiteY1" fmla="*/ 201 h 346368"/>
                <a:gd name="connsiteX2" fmla="*/ 737188 w 762852"/>
                <a:gd name="connsiteY2" fmla="*/ 119733 h 346368"/>
                <a:gd name="connsiteX3" fmla="*/ 676898 w 762852"/>
                <a:gd name="connsiteY3" fmla="*/ 238496 h 346368"/>
                <a:gd name="connsiteX4" fmla="*/ 382983 w 762852"/>
                <a:gd name="connsiteY4" fmla="*/ 344773 h 346368"/>
                <a:gd name="connsiteX5" fmla="*/ 3659 w 762852"/>
                <a:gd name="connsiteY5" fmla="*/ 149878 h 346368"/>
                <a:gd name="connsiteX0" fmla="*/ 3659 w 758855"/>
                <a:gd name="connsiteY0" fmla="*/ 149878 h 346368"/>
                <a:gd name="connsiteX1" fmla="*/ 362887 w 758855"/>
                <a:gd name="connsiteY1" fmla="*/ 201 h 346368"/>
                <a:gd name="connsiteX2" fmla="*/ 737188 w 758855"/>
                <a:gd name="connsiteY2" fmla="*/ 119733 h 346368"/>
                <a:gd name="connsiteX3" fmla="*/ 676898 w 758855"/>
                <a:gd name="connsiteY3" fmla="*/ 238496 h 346368"/>
                <a:gd name="connsiteX4" fmla="*/ 382983 w 758855"/>
                <a:gd name="connsiteY4" fmla="*/ 344773 h 346368"/>
                <a:gd name="connsiteX5" fmla="*/ 3659 w 758855"/>
                <a:gd name="connsiteY5" fmla="*/ 149878 h 346368"/>
                <a:gd name="connsiteX0" fmla="*/ 3659 w 758855"/>
                <a:gd name="connsiteY0" fmla="*/ 149878 h 346368"/>
                <a:gd name="connsiteX1" fmla="*/ 362887 w 758855"/>
                <a:gd name="connsiteY1" fmla="*/ 201 h 346368"/>
                <a:gd name="connsiteX2" fmla="*/ 737188 w 758855"/>
                <a:gd name="connsiteY2" fmla="*/ 119733 h 346368"/>
                <a:gd name="connsiteX3" fmla="*/ 676898 w 758855"/>
                <a:gd name="connsiteY3" fmla="*/ 238496 h 346368"/>
                <a:gd name="connsiteX4" fmla="*/ 382983 w 758855"/>
                <a:gd name="connsiteY4" fmla="*/ 344773 h 346368"/>
                <a:gd name="connsiteX5" fmla="*/ 3659 w 758855"/>
                <a:gd name="connsiteY5" fmla="*/ 149878 h 346368"/>
                <a:gd name="connsiteX0" fmla="*/ 3659 w 737188"/>
                <a:gd name="connsiteY0" fmla="*/ 149878 h 346368"/>
                <a:gd name="connsiteX1" fmla="*/ 362887 w 737188"/>
                <a:gd name="connsiteY1" fmla="*/ 201 h 346368"/>
                <a:gd name="connsiteX2" fmla="*/ 737188 w 737188"/>
                <a:gd name="connsiteY2" fmla="*/ 119733 h 346368"/>
                <a:gd name="connsiteX3" fmla="*/ 676898 w 737188"/>
                <a:gd name="connsiteY3" fmla="*/ 238496 h 346368"/>
                <a:gd name="connsiteX4" fmla="*/ 382983 w 737188"/>
                <a:gd name="connsiteY4" fmla="*/ 344773 h 346368"/>
                <a:gd name="connsiteX5" fmla="*/ 3659 w 737188"/>
                <a:gd name="connsiteY5" fmla="*/ 149878 h 346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7188" h="346368">
                  <a:moveTo>
                    <a:pt x="3659" y="149878"/>
                  </a:moveTo>
                  <a:cubicBezTo>
                    <a:pt x="-34859" y="7038"/>
                    <a:pt x="240632" y="5225"/>
                    <a:pt x="362887" y="201"/>
                  </a:cubicBezTo>
                  <a:cubicBezTo>
                    <a:pt x="485142" y="-4823"/>
                    <a:pt x="674805" y="85879"/>
                    <a:pt x="737188" y="119733"/>
                  </a:cubicBezTo>
                  <a:cubicBezTo>
                    <a:pt x="734643" y="172637"/>
                    <a:pt x="710811" y="179218"/>
                    <a:pt x="676898" y="238496"/>
                  </a:cubicBezTo>
                  <a:cubicBezTo>
                    <a:pt x="617864" y="267629"/>
                    <a:pt x="495190" y="359543"/>
                    <a:pt x="382983" y="344773"/>
                  </a:cubicBezTo>
                  <a:cubicBezTo>
                    <a:pt x="270777" y="330003"/>
                    <a:pt x="42177" y="292718"/>
                    <a:pt x="3659" y="149878"/>
                  </a:cubicBezTo>
                  <a:close/>
                </a:path>
              </a:pathLst>
            </a:custGeom>
            <a:solidFill>
              <a:srgbClr val="0094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Picture 18" descr="A picture containing toy, drawing&#10;&#10;Description automatically generated">
              <a:extLst>
                <a:ext uri="{FF2B5EF4-FFF2-40B4-BE49-F238E27FC236}">
                  <a16:creationId xmlns:a16="http://schemas.microsoft.com/office/drawing/2014/main" id="{80E1BD7A-642F-77FA-36DA-444F93D2AC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174" b="58567"/>
            <a:stretch/>
          </p:blipFill>
          <p:spPr>
            <a:xfrm>
              <a:off x="6543398" y="587797"/>
              <a:ext cx="2180383" cy="1834121"/>
            </a:xfrm>
            <a:prstGeom prst="rect">
              <a:avLst/>
            </a:prstGeom>
          </p:spPr>
        </p:pic>
        <p:sp>
          <p:nvSpPr>
            <p:cNvPr id="20" name="Thought Bubble: Cloud 7">
              <a:extLst>
                <a:ext uri="{FF2B5EF4-FFF2-40B4-BE49-F238E27FC236}">
                  <a16:creationId xmlns:a16="http://schemas.microsoft.com/office/drawing/2014/main" id="{50ECE4B0-8BC5-6CBA-9695-292C3E057BE0}"/>
                </a:ext>
              </a:extLst>
            </p:cNvPr>
            <p:cNvSpPr/>
            <p:nvPr/>
          </p:nvSpPr>
          <p:spPr>
            <a:xfrm>
              <a:off x="5899748" y="232636"/>
              <a:ext cx="3095361" cy="3266991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2533499 w 3091354"/>
                <a:gd name="connsiteY0" fmla="*/ 3210237 h 2315186"/>
                <a:gd name="connsiteX1" fmla="*/ 2469188 w 3091354"/>
                <a:gd name="connsiteY1" fmla="*/ 3274548 h 2315186"/>
                <a:gd name="connsiteX2" fmla="*/ 2404877 w 3091354"/>
                <a:gd name="connsiteY2" fmla="*/ 3210237 h 2315186"/>
                <a:gd name="connsiteX3" fmla="*/ 2469188 w 3091354"/>
                <a:gd name="connsiteY3" fmla="*/ 3145926 h 2315186"/>
                <a:gd name="connsiteX4" fmla="*/ 2533499 w 3091354"/>
                <a:gd name="connsiteY4" fmla="*/ 3210237 h 2315186"/>
                <a:gd name="connsiteX0" fmla="*/ 2472081 w 3091354"/>
                <a:gd name="connsiteY0" fmla="*/ 2930785 h 2315186"/>
                <a:gd name="connsiteX1" fmla="*/ 2343460 w 3091354"/>
                <a:gd name="connsiteY1" fmla="*/ 3059406 h 2315186"/>
                <a:gd name="connsiteX2" fmla="*/ 2214839 w 3091354"/>
                <a:gd name="connsiteY2" fmla="*/ 2930785 h 2315186"/>
                <a:gd name="connsiteX3" fmla="*/ 2343460 w 3091354"/>
                <a:gd name="connsiteY3" fmla="*/ 2802164 h 2315186"/>
                <a:gd name="connsiteX4" fmla="*/ 2472081 w 3091354"/>
                <a:gd name="connsiteY4" fmla="*/ 2930785 h 2315186"/>
                <a:gd name="connsiteX0" fmla="*/ 2357889 w 3091354"/>
                <a:gd name="connsiteY0" fmla="*/ 2534038 h 2315186"/>
                <a:gd name="connsiteX1" fmla="*/ 2164957 w 3091354"/>
                <a:gd name="connsiteY1" fmla="*/ 2726970 h 2315186"/>
                <a:gd name="connsiteX2" fmla="*/ 1972025 w 3091354"/>
                <a:gd name="connsiteY2" fmla="*/ 2534038 h 2315186"/>
                <a:gd name="connsiteX3" fmla="*/ 2164957 w 3091354"/>
                <a:gd name="connsiteY3" fmla="*/ 2341106 h 2315186"/>
                <a:gd name="connsiteX4" fmla="*/ 2357889 w 3091354"/>
                <a:gd name="connsiteY4" fmla="*/ 2534038 h 2315186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5950 w 43256"/>
                <a:gd name="connsiteY15" fmla="*/ 40280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6514 w 43256"/>
                <a:gd name="connsiteY4" fmla="*/ 38949 h 60960"/>
                <a:gd name="connsiteX5" fmla="*/ 15846 w 43256"/>
                <a:gd name="connsiteY5" fmla="*/ 372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6514 w 43256"/>
                <a:gd name="connsiteY4" fmla="*/ 38949 h 60960"/>
                <a:gd name="connsiteX5" fmla="*/ 15846 w 43256"/>
                <a:gd name="connsiteY5" fmla="*/ 372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983 w 43256"/>
                <a:gd name="connsiteY4" fmla="*/ 39171 h 60960"/>
                <a:gd name="connsiteX5" fmla="*/ 15846 w 43256"/>
                <a:gd name="connsiteY5" fmla="*/ 372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983 w 43256"/>
                <a:gd name="connsiteY4" fmla="*/ 39171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653 w 43256"/>
                <a:gd name="connsiteY15" fmla="*/ 39703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4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3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3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284 w 43256"/>
                <a:gd name="connsiteY4" fmla="*/ 39571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3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284 w 43256"/>
                <a:gd name="connsiteY4" fmla="*/ 39571 h 60960"/>
                <a:gd name="connsiteX5" fmla="*/ 13383 w 43256"/>
                <a:gd name="connsiteY5" fmla="*/ 37476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3256" h="60960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82" y="42512"/>
                    <a:pt x="23703" y="42965"/>
                  </a:cubicBezTo>
                  <a:cubicBezTo>
                    <a:pt x="21325" y="43418"/>
                    <a:pt x="15891" y="42599"/>
                    <a:pt x="14320" y="39392"/>
                  </a:cubicBezTo>
                  <a:cubicBezTo>
                    <a:pt x="10612" y="42436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3095361" h="3266991">
                  <a:moveTo>
                    <a:pt x="2536075" y="3202680"/>
                  </a:moveTo>
                  <a:cubicBezTo>
                    <a:pt x="2536075" y="3238198"/>
                    <a:pt x="2507282" y="3266991"/>
                    <a:pt x="2471764" y="3266991"/>
                  </a:cubicBezTo>
                  <a:cubicBezTo>
                    <a:pt x="2436246" y="3266991"/>
                    <a:pt x="2407453" y="3238198"/>
                    <a:pt x="2407453" y="3202680"/>
                  </a:cubicBezTo>
                  <a:cubicBezTo>
                    <a:pt x="2407453" y="3167162"/>
                    <a:pt x="2436246" y="3138369"/>
                    <a:pt x="2471764" y="3138369"/>
                  </a:cubicBezTo>
                  <a:cubicBezTo>
                    <a:pt x="2507282" y="3138369"/>
                    <a:pt x="2536075" y="3167162"/>
                    <a:pt x="2536075" y="3202680"/>
                  </a:cubicBezTo>
                  <a:close/>
                </a:path>
                <a:path w="3095361" h="3266991">
                  <a:moveTo>
                    <a:pt x="2474657" y="2923228"/>
                  </a:moveTo>
                  <a:cubicBezTo>
                    <a:pt x="2474657" y="2994263"/>
                    <a:pt x="2417071" y="3051849"/>
                    <a:pt x="2346036" y="3051849"/>
                  </a:cubicBezTo>
                  <a:cubicBezTo>
                    <a:pt x="2275001" y="3051849"/>
                    <a:pt x="2217415" y="2994263"/>
                    <a:pt x="2217415" y="2923228"/>
                  </a:cubicBezTo>
                  <a:cubicBezTo>
                    <a:pt x="2217415" y="2852193"/>
                    <a:pt x="2275001" y="2794607"/>
                    <a:pt x="2346036" y="2794607"/>
                  </a:cubicBezTo>
                  <a:cubicBezTo>
                    <a:pt x="2417071" y="2794607"/>
                    <a:pt x="2474657" y="2852193"/>
                    <a:pt x="2474657" y="2923228"/>
                  </a:cubicBezTo>
                  <a:close/>
                </a:path>
                <a:path w="3095361" h="3266991">
                  <a:moveTo>
                    <a:pt x="2360465" y="2526481"/>
                  </a:moveTo>
                  <a:cubicBezTo>
                    <a:pt x="2360465" y="2633034"/>
                    <a:pt x="2274086" y="2719413"/>
                    <a:pt x="2167533" y="2719413"/>
                  </a:cubicBezTo>
                  <a:cubicBezTo>
                    <a:pt x="2060980" y="2719413"/>
                    <a:pt x="1974601" y="2633034"/>
                    <a:pt x="1974601" y="2526481"/>
                  </a:cubicBezTo>
                  <a:cubicBezTo>
                    <a:pt x="1974601" y="2419928"/>
                    <a:pt x="2060980" y="2333549"/>
                    <a:pt x="2167533" y="2333549"/>
                  </a:cubicBezTo>
                  <a:cubicBezTo>
                    <a:pt x="2274086" y="2333549"/>
                    <a:pt x="2360465" y="2419928"/>
                    <a:pt x="2360465" y="2526481"/>
                  </a:cubicBezTo>
                  <a:close/>
                </a:path>
                <a:path w="43256" h="60960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4284" y="39571"/>
                  </a:moveTo>
                  <a:cubicBezTo>
                    <a:pt x="14017" y="39025"/>
                    <a:pt x="13560" y="38087"/>
                    <a:pt x="13383" y="37476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34165" y="22813"/>
                  </a:moveTo>
                  <a:cubicBezTo>
                    <a:pt x="36169" y="24141"/>
                    <a:pt x="37434" y="26917"/>
                    <a:pt x="37416" y="2994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noFill/>
            <a:ln w="3810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6458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5261BD9-08D2-41A5-8B96-C89FB8B85764}"/>
              </a:ext>
            </a:extLst>
          </p:cNvPr>
          <p:cNvSpPr txBox="1"/>
          <p:nvPr/>
        </p:nvSpPr>
        <p:spPr>
          <a:xfrm>
            <a:off x="998876" y="361729"/>
            <a:ext cx="7620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000" b="1" dirty="0">
                <a:solidFill>
                  <a:srgbClr val="0094AA"/>
                </a:solidFill>
                <a:latin typeface="Trebuchet MS" panose="020B0603020202020204" pitchFamily="34" charset="0"/>
                <a:ea typeface="Tahoma"/>
                <a:cs typeface="Tahoma"/>
              </a:rPr>
              <a:t>B</a:t>
            </a:r>
            <a:r>
              <a:rPr lang="en-GB" sz="3000" b="1" dirty="0" err="1">
                <a:solidFill>
                  <a:srgbClr val="0094AA"/>
                </a:solidFill>
                <a:latin typeface="Trebuchet MS" panose="020B0603020202020204" pitchFamily="34" charset="0"/>
                <a:ea typeface="Tahoma"/>
                <a:cs typeface="Tahoma"/>
              </a:rPr>
              <a:t>uild</a:t>
            </a:r>
            <a:r>
              <a:rPr lang="en-GB" sz="3000" b="1" dirty="0">
                <a:solidFill>
                  <a:srgbClr val="0094AA"/>
                </a:solidFill>
                <a:latin typeface="Trebuchet MS" panose="020B0603020202020204" pitchFamily="34" charset="0"/>
                <a:ea typeface="Tahoma"/>
                <a:cs typeface="Tahoma"/>
              </a:rPr>
              <a:t> a Better Leader Programme</a:t>
            </a:r>
            <a:endParaRPr lang="en-US" sz="3000" dirty="0">
              <a:latin typeface="Trebuchet MS" panose="020B06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8FE7BB-D50F-0F4F-85CE-98D449A0D9A3}"/>
              </a:ext>
            </a:extLst>
          </p:cNvPr>
          <p:cNvSpPr txBox="1"/>
          <p:nvPr/>
        </p:nvSpPr>
        <p:spPr>
          <a:xfrm>
            <a:off x="998876" y="1255043"/>
            <a:ext cx="7422314" cy="4339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 a Better Leader is a Management Development </a:t>
            </a:r>
            <a:r>
              <a:rPr lang="en-GB" sz="16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sz="16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rogramme which incorporates a variety of leadership and management development as well as the SVQ Level 5 in Construction Senior Management: Building and Civil Engineering.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 Programme targeted at Future Directors or Business Owners that are keen to develop themselves and their company.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type of candidate we recommend you put forward for this Programme;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0070C0"/>
              </a:buClr>
              <a:buFont typeface="Symbol" panose="05050102010706020507" pitchFamily="18" charset="2"/>
              <a:buChar char=""/>
            </a:pPr>
            <a:r>
              <a:rPr lang="en-GB" sz="1600" b="1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en-GB" sz="1600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responsible for the </a:t>
            </a:r>
            <a:r>
              <a:rPr lang="en-GB" sz="16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strategic direction of the company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0070C0"/>
              </a:buClr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Job title </a:t>
            </a:r>
            <a:r>
              <a:rPr lang="en-GB" sz="1600" b="1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en-GB" sz="1600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Business Owner, Director, Senior Project Manager, Operations Manager or equivalent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0070C0"/>
              </a:buClr>
              <a:buFont typeface="Symbol" panose="05050102010706020507" pitchFamily="18" charset="2"/>
              <a:buChar char=""/>
            </a:pPr>
            <a:r>
              <a:rPr lang="en-GB" sz="1600" b="1" dirty="0">
                <a:solidFill>
                  <a:srgbClr val="F32735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not</a:t>
            </a:r>
            <a:r>
              <a:rPr lang="en-GB" sz="16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need to be the main contractor on site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0070C0"/>
              </a:buClr>
              <a:buFont typeface="Symbol" panose="05050102010706020507" pitchFamily="18" charset="2"/>
              <a:buChar char=""/>
            </a:pPr>
            <a:r>
              <a:rPr lang="en-GB" sz="1600" b="1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largely office based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rebuchet MS" panose="020B0603020202020204" pitchFamily="34" charset="0"/>
              <a:cs typeface="Calibri"/>
            </a:endParaRPr>
          </a:p>
          <a:p>
            <a:endParaRPr lang="en-US" sz="1600" dirty="0">
              <a:latin typeface="Trebuchet MS" panose="020B0603020202020204" pitchFamily="34" charset="0"/>
              <a:cs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0469FA0-3B45-1560-547A-B33617CFE7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324600"/>
            <a:ext cx="1524000" cy="3364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2093E3-CFCD-C8F4-8BA4-1A2C431085D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52"/>
          <a:stretch/>
        </p:blipFill>
        <p:spPr>
          <a:xfrm>
            <a:off x="0" y="4630394"/>
            <a:ext cx="12192000" cy="22276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085CCF-B151-D92D-35B5-73D10C09AB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32" y="6273325"/>
            <a:ext cx="1524000" cy="336422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4E9A1AA-47F5-F735-30F8-CCCEC83622F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9"/>
          <a:stretch/>
        </p:blipFill>
        <p:spPr>
          <a:xfrm>
            <a:off x="9728651" y="3636301"/>
            <a:ext cx="2242417" cy="326932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4084E93-DEA2-646D-663F-5C11A9C69616}"/>
              </a:ext>
            </a:extLst>
          </p:cNvPr>
          <p:cNvGrpSpPr/>
          <p:nvPr/>
        </p:nvGrpSpPr>
        <p:grpSpPr>
          <a:xfrm>
            <a:off x="8836908" y="98813"/>
            <a:ext cx="3095361" cy="3266991"/>
            <a:chOff x="5899748" y="232636"/>
            <a:chExt cx="3095361" cy="3266991"/>
          </a:xfrm>
        </p:grpSpPr>
        <p:sp>
          <p:nvSpPr>
            <p:cNvPr id="17" name="Oval 25">
              <a:extLst>
                <a:ext uri="{FF2B5EF4-FFF2-40B4-BE49-F238E27FC236}">
                  <a16:creationId xmlns:a16="http://schemas.microsoft.com/office/drawing/2014/main" id="{D791143A-8340-CA12-4CC6-F6A6801AE963}"/>
                </a:ext>
              </a:extLst>
            </p:cNvPr>
            <p:cNvSpPr/>
            <p:nvPr/>
          </p:nvSpPr>
          <p:spPr>
            <a:xfrm>
              <a:off x="6985651" y="2212391"/>
              <a:ext cx="912784" cy="346368"/>
            </a:xfrm>
            <a:custGeom>
              <a:avLst/>
              <a:gdLst>
                <a:gd name="connsiteX0" fmla="*/ 0 w 748602"/>
                <a:gd name="connsiteY0" fmla="*/ 169774 h 339548"/>
                <a:gd name="connsiteX1" fmla="*/ 374301 w 748602"/>
                <a:gd name="connsiteY1" fmla="*/ 0 h 339548"/>
                <a:gd name="connsiteX2" fmla="*/ 748602 w 748602"/>
                <a:gd name="connsiteY2" fmla="*/ 169774 h 339548"/>
                <a:gd name="connsiteX3" fmla="*/ 374301 w 748602"/>
                <a:gd name="connsiteY3" fmla="*/ 339548 h 339548"/>
                <a:gd name="connsiteX4" fmla="*/ 0 w 748602"/>
                <a:gd name="connsiteY4" fmla="*/ 169774 h 339548"/>
                <a:gd name="connsiteX0" fmla="*/ 18592 w 767194"/>
                <a:gd name="connsiteY0" fmla="*/ 169774 h 339548"/>
                <a:gd name="connsiteX1" fmla="*/ 392893 w 767194"/>
                <a:gd name="connsiteY1" fmla="*/ 0 h 339548"/>
                <a:gd name="connsiteX2" fmla="*/ 767194 w 767194"/>
                <a:gd name="connsiteY2" fmla="*/ 169774 h 339548"/>
                <a:gd name="connsiteX3" fmla="*/ 392893 w 767194"/>
                <a:gd name="connsiteY3" fmla="*/ 339548 h 339548"/>
                <a:gd name="connsiteX4" fmla="*/ 18592 w 767194"/>
                <a:gd name="connsiteY4" fmla="*/ 169774 h 339548"/>
                <a:gd name="connsiteX0" fmla="*/ 49 w 748651"/>
                <a:gd name="connsiteY0" fmla="*/ 169774 h 304379"/>
                <a:gd name="connsiteX1" fmla="*/ 374350 w 748651"/>
                <a:gd name="connsiteY1" fmla="*/ 0 h 304379"/>
                <a:gd name="connsiteX2" fmla="*/ 748651 w 748651"/>
                <a:gd name="connsiteY2" fmla="*/ 169774 h 304379"/>
                <a:gd name="connsiteX3" fmla="*/ 394446 w 748651"/>
                <a:gd name="connsiteY3" fmla="*/ 304379 h 304379"/>
                <a:gd name="connsiteX4" fmla="*/ 49 w 748651"/>
                <a:gd name="connsiteY4" fmla="*/ 169774 h 304379"/>
                <a:gd name="connsiteX0" fmla="*/ 49 w 748651"/>
                <a:gd name="connsiteY0" fmla="*/ 169774 h 344572"/>
                <a:gd name="connsiteX1" fmla="*/ 374350 w 748651"/>
                <a:gd name="connsiteY1" fmla="*/ 0 h 344572"/>
                <a:gd name="connsiteX2" fmla="*/ 748651 w 748651"/>
                <a:gd name="connsiteY2" fmla="*/ 169774 h 344572"/>
                <a:gd name="connsiteX3" fmla="*/ 394446 w 748651"/>
                <a:gd name="connsiteY3" fmla="*/ 344572 h 344572"/>
                <a:gd name="connsiteX4" fmla="*/ 49 w 748651"/>
                <a:gd name="connsiteY4" fmla="*/ 169774 h 344572"/>
                <a:gd name="connsiteX0" fmla="*/ 39 w 703423"/>
                <a:gd name="connsiteY0" fmla="*/ 164754 h 344582"/>
                <a:gd name="connsiteX1" fmla="*/ 329122 w 703423"/>
                <a:gd name="connsiteY1" fmla="*/ 4 h 344582"/>
                <a:gd name="connsiteX2" fmla="*/ 703423 w 703423"/>
                <a:gd name="connsiteY2" fmla="*/ 169778 h 344582"/>
                <a:gd name="connsiteX3" fmla="*/ 349218 w 703423"/>
                <a:gd name="connsiteY3" fmla="*/ 344576 h 344582"/>
                <a:gd name="connsiteX4" fmla="*/ 39 w 703423"/>
                <a:gd name="connsiteY4" fmla="*/ 164754 h 344582"/>
                <a:gd name="connsiteX0" fmla="*/ 34 w 733563"/>
                <a:gd name="connsiteY0" fmla="*/ 149762 h 344753"/>
                <a:gd name="connsiteX1" fmla="*/ 359262 w 733563"/>
                <a:gd name="connsiteY1" fmla="*/ 85 h 344753"/>
                <a:gd name="connsiteX2" fmla="*/ 733563 w 733563"/>
                <a:gd name="connsiteY2" fmla="*/ 169859 h 344753"/>
                <a:gd name="connsiteX3" fmla="*/ 379358 w 733563"/>
                <a:gd name="connsiteY3" fmla="*/ 344657 h 344753"/>
                <a:gd name="connsiteX4" fmla="*/ 34 w 733563"/>
                <a:gd name="connsiteY4" fmla="*/ 149762 h 344753"/>
                <a:gd name="connsiteX0" fmla="*/ 3659 w 737188"/>
                <a:gd name="connsiteY0" fmla="*/ 150165 h 345156"/>
                <a:gd name="connsiteX1" fmla="*/ 362887 w 737188"/>
                <a:gd name="connsiteY1" fmla="*/ 488 h 345156"/>
                <a:gd name="connsiteX2" fmla="*/ 737188 w 737188"/>
                <a:gd name="connsiteY2" fmla="*/ 170262 h 345156"/>
                <a:gd name="connsiteX3" fmla="*/ 382983 w 737188"/>
                <a:gd name="connsiteY3" fmla="*/ 345060 h 345156"/>
                <a:gd name="connsiteX4" fmla="*/ 3659 w 737188"/>
                <a:gd name="connsiteY4" fmla="*/ 150165 h 345156"/>
                <a:gd name="connsiteX0" fmla="*/ 3659 w 767644"/>
                <a:gd name="connsiteY0" fmla="*/ 150165 h 347183"/>
                <a:gd name="connsiteX1" fmla="*/ 362887 w 767644"/>
                <a:gd name="connsiteY1" fmla="*/ 488 h 347183"/>
                <a:gd name="connsiteX2" fmla="*/ 737188 w 767644"/>
                <a:gd name="connsiteY2" fmla="*/ 170262 h 347183"/>
                <a:gd name="connsiteX3" fmla="*/ 696994 w 767644"/>
                <a:gd name="connsiteY3" fmla="*/ 248832 h 347183"/>
                <a:gd name="connsiteX4" fmla="*/ 382983 w 767644"/>
                <a:gd name="connsiteY4" fmla="*/ 345060 h 347183"/>
                <a:gd name="connsiteX5" fmla="*/ 3659 w 767644"/>
                <a:gd name="connsiteY5" fmla="*/ 150165 h 347183"/>
                <a:gd name="connsiteX0" fmla="*/ 3659 w 767644"/>
                <a:gd name="connsiteY0" fmla="*/ 149878 h 346896"/>
                <a:gd name="connsiteX1" fmla="*/ 362887 w 767644"/>
                <a:gd name="connsiteY1" fmla="*/ 201 h 346896"/>
                <a:gd name="connsiteX2" fmla="*/ 737188 w 767644"/>
                <a:gd name="connsiteY2" fmla="*/ 119733 h 346896"/>
                <a:gd name="connsiteX3" fmla="*/ 696994 w 767644"/>
                <a:gd name="connsiteY3" fmla="*/ 248545 h 346896"/>
                <a:gd name="connsiteX4" fmla="*/ 382983 w 767644"/>
                <a:gd name="connsiteY4" fmla="*/ 344773 h 346896"/>
                <a:gd name="connsiteX5" fmla="*/ 3659 w 767644"/>
                <a:gd name="connsiteY5" fmla="*/ 149878 h 346896"/>
                <a:gd name="connsiteX0" fmla="*/ 3659 w 762852"/>
                <a:gd name="connsiteY0" fmla="*/ 149878 h 346368"/>
                <a:gd name="connsiteX1" fmla="*/ 362887 w 762852"/>
                <a:gd name="connsiteY1" fmla="*/ 201 h 346368"/>
                <a:gd name="connsiteX2" fmla="*/ 737188 w 762852"/>
                <a:gd name="connsiteY2" fmla="*/ 119733 h 346368"/>
                <a:gd name="connsiteX3" fmla="*/ 676898 w 762852"/>
                <a:gd name="connsiteY3" fmla="*/ 238496 h 346368"/>
                <a:gd name="connsiteX4" fmla="*/ 382983 w 762852"/>
                <a:gd name="connsiteY4" fmla="*/ 344773 h 346368"/>
                <a:gd name="connsiteX5" fmla="*/ 3659 w 762852"/>
                <a:gd name="connsiteY5" fmla="*/ 149878 h 346368"/>
                <a:gd name="connsiteX0" fmla="*/ 3659 w 758855"/>
                <a:gd name="connsiteY0" fmla="*/ 149878 h 346368"/>
                <a:gd name="connsiteX1" fmla="*/ 362887 w 758855"/>
                <a:gd name="connsiteY1" fmla="*/ 201 h 346368"/>
                <a:gd name="connsiteX2" fmla="*/ 737188 w 758855"/>
                <a:gd name="connsiteY2" fmla="*/ 119733 h 346368"/>
                <a:gd name="connsiteX3" fmla="*/ 676898 w 758855"/>
                <a:gd name="connsiteY3" fmla="*/ 238496 h 346368"/>
                <a:gd name="connsiteX4" fmla="*/ 382983 w 758855"/>
                <a:gd name="connsiteY4" fmla="*/ 344773 h 346368"/>
                <a:gd name="connsiteX5" fmla="*/ 3659 w 758855"/>
                <a:gd name="connsiteY5" fmla="*/ 149878 h 346368"/>
                <a:gd name="connsiteX0" fmla="*/ 3659 w 758855"/>
                <a:gd name="connsiteY0" fmla="*/ 149878 h 346368"/>
                <a:gd name="connsiteX1" fmla="*/ 362887 w 758855"/>
                <a:gd name="connsiteY1" fmla="*/ 201 h 346368"/>
                <a:gd name="connsiteX2" fmla="*/ 737188 w 758855"/>
                <a:gd name="connsiteY2" fmla="*/ 119733 h 346368"/>
                <a:gd name="connsiteX3" fmla="*/ 676898 w 758855"/>
                <a:gd name="connsiteY3" fmla="*/ 238496 h 346368"/>
                <a:gd name="connsiteX4" fmla="*/ 382983 w 758855"/>
                <a:gd name="connsiteY4" fmla="*/ 344773 h 346368"/>
                <a:gd name="connsiteX5" fmla="*/ 3659 w 758855"/>
                <a:gd name="connsiteY5" fmla="*/ 149878 h 346368"/>
                <a:gd name="connsiteX0" fmla="*/ 3659 w 737188"/>
                <a:gd name="connsiteY0" fmla="*/ 149878 h 346368"/>
                <a:gd name="connsiteX1" fmla="*/ 362887 w 737188"/>
                <a:gd name="connsiteY1" fmla="*/ 201 h 346368"/>
                <a:gd name="connsiteX2" fmla="*/ 737188 w 737188"/>
                <a:gd name="connsiteY2" fmla="*/ 119733 h 346368"/>
                <a:gd name="connsiteX3" fmla="*/ 676898 w 737188"/>
                <a:gd name="connsiteY3" fmla="*/ 238496 h 346368"/>
                <a:gd name="connsiteX4" fmla="*/ 382983 w 737188"/>
                <a:gd name="connsiteY4" fmla="*/ 344773 h 346368"/>
                <a:gd name="connsiteX5" fmla="*/ 3659 w 737188"/>
                <a:gd name="connsiteY5" fmla="*/ 149878 h 346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7188" h="346368">
                  <a:moveTo>
                    <a:pt x="3659" y="149878"/>
                  </a:moveTo>
                  <a:cubicBezTo>
                    <a:pt x="-34859" y="7038"/>
                    <a:pt x="240632" y="5225"/>
                    <a:pt x="362887" y="201"/>
                  </a:cubicBezTo>
                  <a:cubicBezTo>
                    <a:pt x="485142" y="-4823"/>
                    <a:pt x="674805" y="85879"/>
                    <a:pt x="737188" y="119733"/>
                  </a:cubicBezTo>
                  <a:cubicBezTo>
                    <a:pt x="734643" y="172637"/>
                    <a:pt x="710811" y="179218"/>
                    <a:pt x="676898" y="238496"/>
                  </a:cubicBezTo>
                  <a:cubicBezTo>
                    <a:pt x="617864" y="267629"/>
                    <a:pt x="495190" y="359543"/>
                    <a:pt x="382983" y="344773"/>
                  </a:cubicBezTo>
                  <a:cubicBezTo>
                    <a:pt x="270777" y="330003"/>
                    <a:pt x="42177" y="292718"/>
                    <a:pt x="3659" y="149878"/>
                  </a:cubicBezTo>
                  <a:close/>
                </a:path>
              </a:pathLst>
            </a:custGeom>
            <a:solidFill>
              <a:srgbClr val="0094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Picture 18" descr="A picture containing toy, drawing&#10;&#10;Description automatically generated">
              <a:extLst>
                <a:ext uri="{FF2B5EF4-FFF2-40B4-BE49-F238E27FC236}">
                  <a16:creationId xmlns:a16="http://schemas.microsoft.com/office/drawing/2014/main" id="{80E1BD7A-642F-77FA-36DA-444F93D2AC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174" b="58567"/>
            <a:stretch/>
          </p:blipFill>
          <p:spPr>
            <a:xfrm>
              <a:off x="6543398" y="587797"/>
              <a:ext cx="2180383" cy="1834121"/>
            </a:xfrm>
            <a:prstGeom prst="rect">
              <a:avLst/>
            </a:prstGeom>
          </p:spPr>
        </p:pic>
        <p:sp>
          <p:nvSpPr>
            <p:cNvPr id="20" name="Thought Bubble: Cloud 7">
              <a:extLst>
                <a:ext uri="{FF2B5EF4-FFF2-40B4-BE49-F238E27FC236}">
                  <a16:creationId xmlns:a16="http://schemas.microsoft.com/office/drawing/2014/main" id="{50ECE4B0-8BC5-6CBA-9695-292C3E057BE0}"/>
                </a:ext>
              </a:extLst>
            </p:cNvPr>
            <p:cNvSpPr/>
            <p:nvPr/>
          </p:nvSpPr>
          <p:spPr>
            <a:xfrm>
              <a:off x="5899748" y="232636"/>
              <a:ext cx="3095361" cy="3266991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2533499 w 3091354"/>
                <a:gd name="connsiteY0" fmla="*/ 3210237 h 2315186"/>
                <a:gd name="connsiteX1" fmla="*/ 2469188 w 3091354"/>
                <a:gd name="connsiteY1" fmla="*/ 3274548 h 2315186"/>
                <a:gd name="connsiteX2" fmla="*/ 2404877 w 3091354"/>
                <a:gd name="connsiteY2" fmla="*/ 3210237 h 2315186"/>
                <a:gd name="connsiteX3" fmla="*/ 2469188 w 3091354"/>
                <a:gd name="connsiteY3" fmla="*/ 3145926 h 2315186"/>
                <a:gd name="connsiteX4" fmla="*/ 2533499 w 3091354"/>
                <a:gd name="connsiteY4" fmla="*/ 3210237 h 2315186"/>
                <a:gd name="connsiteX0" fmla="*/ 2472081 w 3091354"/>
                <a:gd name="connsiteY0" fmla="*/ 2930785 h 2315186"/>
                <a:gd name="connsiteX1" fmla="*/ 2343460 w 3091354"/>
                <a:gd name="connsiteY1" fmla="*/ 3059406 h 2315186"/>
                <a:gd name="connsiteX2" fmla="*/ 2214839 w 3091354"/>
                <a:gd name="connsiteY2" fmla="*/ 2930785 h 2315186"/>
                <a:gd name="connsiteX3" fmla="*/ 2343460 w 3091354"/>
                <a:gd name="connsiteY3" fmla="*/ 2802164 h 2315186"/>
                <a:gd name="connsiteX4" fmla="*/ 2472081 w 3091354"/>
                <a:gd name="connsiteY4" fmla="*/ 2930785 h 2315186"/>
                <a:gd name="connsiteX0" fmla="*/ 2357889 w 3091354"/>
                <a:gd name="connsiteY0" fmla="*/ 2534038 h 2315186"/>
                <a:gd name="connsiteX1" fmla="*/ 2164957 w 3091354"/>
                <a:gd name="connsiteY1" fmla="*/ 2726970 h 2315186"/>
                <a:gd name="connsiteX2" fmla="*/ 1972025 w 3091354"/>
                <a:gd name="connsiteY2" fmla="*/ 2534038 h 2315186"/>
                <a:gd name="connsiteX3" fmla="*/ 2164957 w 3091354"/>
                <a:gd name="connsiteY3" fmla="*/ 2341106 h 2315186"/>
                <a:gd name="connsiteX4" fmla="*/ 2357889 w 3091354"/>
                <a:gd name="connsiteY4" fmla="*/ 2534038 h 2315186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5950 w 43256"/>
                <a:gd name="connsiteY15" fmla="*/ 40280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6514 w 43256"/>
                <a:gd name="connsiteY4" fmla="*/ 38949 h 60960"/>
                <a:gd name="connsiteX5" fmla="*/ 15846 w 43256"/>
                <a:gd name="connsiteY5" fmla="*/ 372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6514 w 43256"/>
                <a:gd name="connsiteY4" fmla="*/ 38949 h 60960"/>
                <a:gd name="connsiteX5" fmla="*/ 15846 w 43256"/>
                <a:gd name="connsiteY5" fmla="*/ 372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983 w 43256"/>
                <a:gd name="connsiteY4" fmla="*/ 39171 h 60960"/>
                <a:gd name="connsiteX5" fmla="*/ 15846 w 43256"/>
                <a:gd name="connsiteY5" fmla="*/ 372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983 w 43256"/>
                <a:gd name="connsiteY4" fmla="*/ 39171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952 w 43256"/>
                <a:gd name="connsiteY15" fmla="*/ 39214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653 w 43256"/>
                <a:gd name="connsiteY15" fmla="*/ 39703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4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3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351 w 43256"/>
                <a:gd name="connsiteY4" fmla="*/ 38416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3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284 w 43256"/>
                <a:gd name="connsiteY4" fmla="*/ 39571 h 60960"/>
                <a:gd name="connsiteX5" fmla="*/ 14315 w 43256"/>
                <a:gd name="connsiteY5" fmla="*/ 37609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  <a:gd name="connsiteX0" fmla="*/ 3936 w 43256"/>
                <a:gd name="connsiteY0" fmla="*/ 14229 h 60960"/>
                <a:gd name="connsiteX1" fmla="*/ 5659 w 43256"/>
                <a:gd name="connsiteY1" fmla="*/ 6766 h 60960"/>
                <a:gd name="connsiteX2" fmla="*/ 14041 w 43256"/>
                <a:gd name="connsiteY2" fmla="*/ 5061 h 60960"/>
                <a:gd name="connsiteX3" fmla="*/ 22492 w 43256"/>
                <a:gd name="connsiteY3" fmla="*/ 3291 h 60960"/>
                <a:gd name="connsiteX4" fmla="*/ 25785 w 43256"/>
                <a:gd name="connsiteY4" fmla="*/ 59 h 60960"/>
                <a:gd name="connsiteX5" fmla="*/ 29869 w 43256"/>
                <a:gd name="connsiteY5" fmla="*/ 2340 h 60960"/>
                <a:gd name="connsiteX6" fmla="*/ 35499 w 43256"/>
                <a:gd name="connsiteY6" fmla="*/ 549 h 60960"/>
                <a:gd name="connsiteX7" fmla="*/ 38354 w 43256"/>
                <a:gd name="connsiteY7" fmla="*/ 5435 h 60960"/>
                <a:gd name="connsiteX8" fmla="*/ 42018 w 43256"/>
                <a:gd name="connsiteY8" fmla="*/ 10177 h 60960"/>
                <a:gd name="connsiteX9" fmla="*/ 41854 w 43256"/>
                <a:gd name="connsiteY9" fmla="*/ 15319 h 60960"/>
                <a:gd name="connsiteX10" fmla="*/ 43052 w 43256"/>
                <a:gd name="connsiteY10" fmla="*/ 23181 h 60960"/>
                <a:gd name="connsiteX11" fmla="*/ 37440 w 43256"/>
                <a:gd name="connsiteY11" fmla="*/ 30063 h 60960"/>
                <a:gd name="connsiteX12" fmla="*/ 35431 w 43256"/>
                <a:gd name="connsiteY12" fmla="*/ 35960 h 60960"/>
                <a:gd name="connsiteX13" fmla="*/ 28591 w 43256"/>
                <a:gd name="connsiteY13" fmla="*/ 36674 h 60960"/>
                <a:gd name="connsiteX14" fmla="*/ 23703 w 43256"/>
                <a:gd name="connsiteY14" fmla="*/ 42965 h 60960"/>
                <a:gd name="connsiteX15" fmla="*/ 14320 w 43256"/>
                <a:gd name="connsiteY15" fmla="*/ 39392 h 60960"/>
                <a:gd name="connsiteX16" fmla="*/ 5840 w 43256"/>
                <a:gd name="connsiteY16" fmla="*/ 35331 h 60960"/>
                <a:gd name="connsiteX17" fmla="*/ 1146 w 43256"/>
                <a:gd name="connsiteY17" fmla="*/ 31109 h 60960"/>
                <a:gd name="connsiteX18" fmla="*/ 2149 w 43256"/>
                <a:gd name="connsiteY18" fmla="*/ 25410 h 60960"/>
                <a:gd name="connsiteX19" fmla="*/ 31 w 43256"/>
                <a:gd name="connsiteY19" fmla="*/ 19563 h 60960"/>
                <a:gd name="connsiteX20" fmla="*/ 3899 w 43256"/>
                <a:gd name="connsiteY20" fmla="*/ 14366 h 60960"/>
                <a:gd name="connsiteX21" fmla="*/ 3936 w 43256"/>
                <a:gd name="connsiteY21" fmla="*/ 14229 h 60960"/>
                <a:gd name="connsiteX0" fmla="*/ 2536075 w 3095361"/>
                <a:gd name="connsiteY0" fmla="*/ 3202680 h 3266991"/>
                <a:gd name="connsiteX1" fmla="*/ 2471764 w 3095361"/>
                <a:gd name="connsiteY1" fmla="*/ 3266991 h 3266991"/>
                <a:gd name="connsiteX2" fmla="*/ 2407453 w 3095361"/>
                <a:gd name="connsiteY2" fmla="*/ 3202680 h 3266991"/>
                <a:gd name="connsiteX3" fmla="*/ 2471764 w 3095361"/>
                <a:gd name="connsiteY3" fmla="*/ 3138369 h 3266991"/>
                <a:gd name="connsiteX4" fmla="*/ 2536075 w 3095361"/>
                <a:gd name="connsiteY4" fmla="*/ 3202680 h 3266991"/>
                <a:gd name="connsiteX0" fmla="*/ 2474657 w 3095361"/>
                <a:gd name="connsiteY0" fmla="*/ 2923228 h 3266991"/>
                <a:gd name="connsiteX1" fmla="*/ 2346036 w 3095361"/>
                <a:gd name="connsiteY1" fmla="*/ 3051849 h 3266991"/>
                <a:gd name="connsiteX2" fmla="*/ 2217415 w 3095361"/>
                <a:gd name="connsiteY2" fmla="*/ 2923228 h 3266991"/>
                <a:gd name="connsiteX3" fmla="*/ 2346036 w 3095361"/>
                <a:gd name="connsiteY3" fmla="*/ 2794607 h 3266991"/>
                <a:gd name="connsiteX4" fmla="*/ 2474657 w 3095361"/>
                <a:gd name="connsiteY4" fmla="*/ 2923228 h 3266991"/>
                <a:gd name="connsiteX0" fmla="*/ 2360465 w 3095361"/>
                <a:gd name="connsiteY0" fmla="*/ 2526481 h 3266991"/>
                <a:gd name="connsiteX1" fmla="*/ 2167533 w 3095361"/>
                <a:gd name="connsiteY1" fmla="*/ 2719413 h 3266991"/>
                <a:gd name="connsiteX2" fmla="*/ 1974601 w 3095361"/>
                <a:gd name="connsiteY2" fmla="*/ 2526481 h 3266991"/>
                <a:gd name="connsiteX3" fmla="*/ 2167533 w 3095361"/>
                <a:gd name="connsiteY3" fmla="*/ 2333549 h 3266991"/>
                <a:gd name="connsiteX4" fmla="*/ 2360465 w 3095361"/>
                <a:gd name="connsiteY4" fmla="*/ 2526481 h 3266991"/>
                <a:gd name="connsiteX0" fmla="*/ 4729 w 43256"/>
                <a:gd name="connsiteY0" fmla="*/ 26036 h 60960"/>
                <a:gd name="connsiteX1" fmla="*/ 2196 w 43256"/>
                <a:gd name="connsiteY1" fmla="*/ 25239 h 60960"/>
                <a:gd name="connsiteX2" fmla="*/ 6964 w 43256"/>
                <a:gd name="connsiteY2" fmla="*/ 34758 h 60960"/>
                <a:gd name="connsiteX3" fmla="*/ 5856 w 43256"/>
                <a:gd name="connsiteY3" fmla="*/ 35139 h 60960"/>
                <a:gd name="connsiteX4" fmla="*/ 14284 w 43256"/>
                <a:gd name="connsiteY4" fmla="*/ 39571 h 60960"/>
                <a:gd name="connsiteX5" fmla="*/ 13383 w 43256"/>
                <a:gd name="connsiteY5" fmla="*/ 37476 h 60960"/>
                <a:gd name="connsiteX6" fmla="*/ 28863 w 43256"/>
                <a:gd name="connsiteY6" fmla="*/ 34610 h 60960"/>
                <a:gd name="connsiteX7" fmla="*/ 28596 w 43256"/>
                <a:gd name="connsiteY7" fmla="*/ 36519 h 60960"/>
                <a:gd name="connsiteX8" fmla="*/ 34165 w 43256"/>
                <a:gd name="connsiteY8" fmla="*/ 22813 h 60960"/>
                <a:gd name="connsiteX9" fmla="*/ 37416 w 43256"/>
                <a:gd name="connsiteY9" fmla="*/ 29949 h 60960"/>
                <a:gd name="connsiteX10" fmla="*/ 41834 w 43256"/>
                <a:gd name="connsiteY10" fmla="*/ 15213 h 60960"/>
                <a:gd name="connsiteX11" fmla="*/ 40386 w 43256"/>
                <a:gd name="connsiteY11" fmla="*/ 17889 h 60960"/>
                <a:gd name="connsiteX12" fmla="*/ 38360 w 43256"/>
                <a:gd name="connsiteY12" fmla="*/ 5285 h 60960"/>
                <a:gd name="connsiteX13" fmla="*/ 38436 w 43256"/>
                <a:gd name="connsiteY13" fmla="*/ 6549 h 60960"/>
                <a:gd name="connsiteX14" fmla="*/ 29114 w 43256"/>
                <a:gd name="connsiteY14" fmla="*/ 3811 h 60960"/>
                <a:gd name="connsiteX15" fmla="*/ 29856 w 43256"/>
                <a:gd name="connsiteY15" fmla="*/ 2199 h 60960"/>
                <a:gd name="connsiteX16" fmla="*/ 22177 w 43256"/>
                <a:gd name="connsiteY16" fmla="*/ 4579 h 60960"/>
                <a:gd name="connsiteX17" fmla="*/ 22536 w 43256"/>
                <a:gd name="connsiteY17" fmla="*/ 3189 h 60960"/>
                <a:gd name="connsiteX18" fmla="*/ 14036 w 43256"/>
                <a:gd name="connsiteY18" fmla="*/ 5051 h 60960"/>
                <a:gd name="connsiteX19" fmla="*/ 15336 w 43256"/>
                <a:gd name="connsiteY19" fmla="*/ 6399 h 60960"/>
                <a:gd name="connsiteX20" fmla="*/ 4163 w 43256"/>
                <a:gd name="connsiteY20" fmla="*/ 15648 h 60960"/>
                <a:gd name="connsiteX21" fmla="*/ 3936 w 43256"/>
                <a:gd name="connsiteY21" fmla="*/ 14229 h 6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3256" h="60960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6694" y="34480"/>
                    <a:pt x="35431" y="35960"/>
                  </a:cubicBezTo>
                  <a:cubicBezTo>
                    <a:pt x="33512" y="38209"/>
                    <a:pt x="30740" y="38498"/>
                    <a:pt x="28591" y="36674"/>
                  </a:cubicBezTo>
                  <a:cubicBezTo>
                    <a:pt x="27896" y="39807"/>
                    <a:pt x="26082" y="42512"/>
                    <a:pt x="23703" y="42965"/>
                  </a:cubicBezTo>
                  <a:cubicBezTo>
                    <a:pt x="21325" y="43418"/>
                    <a:pt x="15891" y="42599"/>
                    <a:pt x="14320" y="39392"/>
                  </a:cubicBezTo>
                  <a:cubicBezTo>
                    <a:pt x="10612" y="42436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3095361" h="3266991">
                  <a:moveTo>
                    <a:pt x="2536075" y="3202680"/>
                  </a:moveTo>
                  <a:cubicBezTo>
                    <a:pt x="2536075" y="3238198"/>
                    <a:pt x="2507282" y="3266991"/>
                    <a:pt x="2471764" y="3266991"/>
                  </a:cubicBezTo>
                  <a:cubicBezTo>
                    <a:pt x="2436246" y="3266991"/>
                    <a:pt x="2407453" y="3238198"/>
                    <a:pt x="2407453" y="3202680"/>
                  </a:cubicBezTo>
                  <a:cubicBezTo>
                    <a:pt x="2407453" y="3167162"/>
                    <a:pt x="2436246" y="3138369"/>
                    <a:pt x="2471764" y="3138369"/>
                  </a:cubicBezTo>
                  <a:cubicBezTo>
                    <a:pt x="2507282" y="3138369"/>
                    <a:pt x="2536075" y="3167162"/>
                    <a:pt x="2536075" y="3202680"/>
                  </a:cubicBezTo>
                  <a:close/>
                </a:path>
                <a:path w="3095361" h="3266991">
                  <a:moveTo>
                    <a:pt x="2474657" y="2923228"/>
                  </a:moveTo>
                  <a:cubicBezTo>
                    <a:pt x="2474657" y="2994263"/>
                    <a:pt x="2417071" y="3051849"/>
                    <a:pt x="2346036" y="3051849"/>
                  </a:cubicBezTo>
                  <a:cubicBezTo>
                    <a:pt x="2275001" y="3051849"/>
                    <a:pt x="2217415" y="2994263"/>
                    <a:pt x="2217415" y="2923228"/>
                  </a:cubicBezTo>
                  <a:cubicBezTo>
                    <a:pt x="2217415" y="2852193"/>
                    <a:pt x="2275001" y="2794607"/>
                    <a:pt x="2346036" y="2794607"/>
                  </a:cubicBezTo>
                  <a:cubicBezTo>
                    <a:pt x="2417071" y="2794607"/>
                    <a:pt x="2474657" y="2852193"/>
                    <a:pt x="2474657" y="2923228"/>
                  </a:cubicBezTo>
                  <a:close/>
                </a:path>
                <a:path w="3095361" h="3266991">
                  <a:moveTo>
                    <a:pt x="2360465" y="2526481"/>
                  </a:moveTo>
                  <a:cubicBezTo>
                    <a:pt x="2360465" y="2633034"/>
                    <a:pt x="2274086" y="2719413"/>
                    <a:pt x="2167533" y="2719413"/>
                  </a:cubicBezTo>
                  <a:cubicBezTo>
                    <a:pt x="2060980" y="2719413"/>
                    <a:pt x="1974601" y="2633034"/>
                    <a:pt x="1974601" y="2526481"/>
                  </a:cubicBezTo>
                  <a:cubicBezTo>
                    <a:pt x="1974601" y="2419928"/>
                    <a:pt x="2060980" y="2333549"/>
                    <a:pt x="2167533" y="2333549"/>
                  </a:cubicBezTo>
                  <a:cubicBezTo>
                    <a:pt x="2274086" y="2333549"/>
                    <a:pt x="2360465" y="2419928"/>
                    <a:pt x="2360465" y="2526481"/>
                  </a:cubicBezTo>
                  <a:close/>
                </a:path>
                <a:path w="43256" h="60960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4284" y="39571"/>
                  </a:moveTo>
                  <a:cubicBezTo>
                    <a:pt x="14017" y="39025"/>
                    <a:pt x="13560" y="38087"/>
                    <a:pt x="13383" y="37476"/>
                  </a:cubicBezTo>
                  <a:moveTo>
                    <a:pt x="28863" y="34610"/>
                  </a:moveTo>
                  <a:cubicBezTo>
                    <a:pt x="28824" y="35257"/>
                    <a:pt x="28734" y="35897"/>
                    <a:pt x="28596" y="36519"/>
                  </a:cubicBezTo>
                  <a:moveTo>
                    <a:pt x="34165" y="22813"/>
                  </a:moveTo>
                  <a:cubicBezTo>
                    <a:pt x="36169" y="24141"/>
                    <a:pt x="37434" y="26917"/>
                    <a:pt x="37416" y="2994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noFill/>
            <a:ln w="3810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8650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5261BD9-08D2-41A5-8B96-C89FB8B85764}"/>
              </a:ext>
            </a:extLst>
          </p:cNvPr>
          <p:cNvSpPr txBox="1"/>
          <p:nvPr/>
        </p:nvSpPr>
        <p:spPr>
          <a:xfrm>
            <a:off x="2286000" y="2293887"/>
            <a:ext cx="7620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600" b="1" dirty="0">
                <a:solidFill>
                  <a:srgbClr val="0094AA"/>
                </a:solidFill>
                <a:latin typeface="Trebuchet MS" panose="020B0603020202020204" pitchFamily="34" charset="0"/>
                <a:ea typeface="Tahoma"/>
                <a:cs typeface="Tahoma"/>
              </a:rPr>
              <a:t>Any questions</a:t>
            </a:r>
            <a:r>
              <a:rPr lang="en-GB" sz="7200" b="1" dirty="0">
                <a:solidFill>
                  <a:srgbClr val="0094AA"/>
                </a:solidFill>
                <a:latin typeface="Trebuchet MS" panose="020B0603020202020204" pitchFamily="34" charset="0"/>
                <a:ea typeface="Tahoma"/>
                <a:cs typeface="Tahoma"/>
              </a:rPr>
              <a:t>?</a:t>
            </a:r>
            <a:endParaRPr lang="en-US" sz="6600" dirty="0">
              <a:latin typeface="Trebuchet MS" panose="020B0603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0469FA0-3B45-1560-547A-B33617CFE7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324600"/>
            <a:ext cx="1524000" cy="3364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2093E3-CFCD-C8F4-8BA4-1A2C431085D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52"/>
          <a:stretch/>
        </p:blipFill>
        <p:spPr>
          <a:xfrm>
            <a:off x="0" y="4630394"/>
            <a:ext cx="12192000" cy="22276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085CCF-B151-D92D-35B5-73D10C09AB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32" y="6273325"/>
            <a:ext cx="1524000" cy="336422"/>
          </a:xfrm>
          <a:prstGeom prst="rect">
            <a:avLst/>
          </a:prstGeom>
        </p:spPr>
      </p:pic>
      <p:pic>
        <p:nvPicPr>
          <p:cNvPr id="5" name="Picture 4" descr="A picture containing toy, clock, room&#10;&#10;Description automatically generated">
            <a:extLst>
              <a:ext uri="{FF2B5EF4-FFF2-40B4-BE49-F238E27FC236}">
                <a16:creationId xmlns:a16="http://schemas.microsoft.com/office/drawing/2014/main" id="{125E515F-B5AE-396D-404E-835612B4A8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407" y="3598224"/>
            <a:ext cx="1350694" cy="3259776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85D7F5B-5010-EB7C-8E6A-D7D888E81D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669" y="2803068"/>
            <a:ext cx="345885" cy="55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70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A10728-B197-45E6-8C85-1708179705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3700"/>
            <a:ext cx="12266655" cy="52342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0130" y="2592421"/>
            <a:ext cx="6187861" cy="2372438"/>
          </a:xfrm>
          <a:solidFill>
            <a:schemeClr val="bg1"/>
          </a:solidFill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sz="6700" b="1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Andy Findlater</a:t>
            </a:r>
          </a:p>
          <a:p>
            <a:r>
              <a:rPr lang="en-US" sz="3800" b="1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Development Manager</a:t>
            </a:r>
          </a:p>
          <a:p>
            <a:endParaRPr lang="en-US" sz="3800" b="1" dirty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800" b="1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 me on my mobile: 07766658083</a:t>
            </a:r>
          </a:p>
          <a:p>
            <a:r>
              <a:rPr lang="en-US" sz="3800" b="1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Send an email: andy@esteemtraining.com</a:t>
            </a:r>
          </a:p>
          <a:p>
            <a:endParaRPr lang="en-GB" sz="3000" b="1" dirty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ADC7C98-AF90-4F3B-B2EB-B69B8F4FA9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43" y="132634"/>
            <a:ext cx="5299551" cy="1647027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79269460-2146-AE27-03EF-9310C625F6F6}"/>
              </a:ext>
            </a:extLst>
          </p:cNvPr>
          <p:cNvSpPr txBox="1">
            <a:spLocks/>
          </p:cNvSpPr>
          <p:nvPr/>
        </p:nvSpPr>
        <p:spPr>
          <a:xfrm>
            <a:off x="3580989" y="5325831"/>
            <a:ext cx="5479279" cy="12925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b="1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 our website: www.esteemtraining.com</a:t>
            </a:r>
          </a:p>
          <a:p>
            <a:r>
              <a: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Suite 5, 6</a:t>
            </a:r>
            <a:r>
              <a:rPr lang="en-US" sz="1600" b="1" baseline="300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Floor, The Whisky Bond</a:t>
            </a:r>
          </a:p>
          <a:p>
            <a:r>
              <a: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Dawson Road, Glasgow, G4 9SS</a:t>
            </a:r>
            <a:endParaRPr lang="en-GB" sz="1050" b="1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30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Widescreen</PresentationFormat>
  <Paragraphs>77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Woods</dc:creator>
  <cp:lastModifiedBy>Teri and Jenny</cp:lastModifiedBy>
  <cp:revision>8</cp:revision>
  <dcterms:created xsi:type="dcterms:W3CDTF">2022-12-07T17:07:44Z</dcterms:created>
  <dcterms:modified xsi:type="dcterms:W3CDTF">2023-04-13T16:51:21Z</dcterms:modified>
</cp:coreProperties>
</file>